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8" r:id="rId3"/>
    <p:sldId id="263" r:id="rId4"/>
    <p:sldId id="290" r:id="rId5"/>
    <p:sldId id="262" r:id="rId6"/>
    <p:sldId id="324" r:id="rId7"/>
    <p:sldId id="327" r:id="rId8"/>
    <p:sldId id="300" r:id="rId9"/>
    <p:sldId id="329" r:id="rId10"/>
    <p:sldId id="302" r:id="rId11"/>
    <p:sldId id="331" r:id="rId12"/>
    <p:sldId id="332" r:id="rId13"/>
    <p:sldId id="318" r:id="rId14"/>
    <p:sldId id="333" r:id="rId15"/>
    <p:sldId id="301" r:id="rId16"/>
    <p:sldId id="335" r:id="rId17"/>
    <p:sldId id="303" r:id="rId18"/>
    <p:sldId id="314" r:id="rId19"/>
    <p:sldId id="315" r:id="rId20"/>
    <p:sldId id="316" r:id="rId21"/>
    <p:sldId id="305" r:id="rId22"/>
    <p:sldId id="308" r:id="rId23"/>
    <p:sldId id="341" r:id="rId24"/>
    <p:sldId id="353" r:id="rId25"/>
    <p:sldId id="354" r:id="rId26"/>
    <p:sldId id="35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E513"/>
    <a:srgbClr val="993300"/>
    <a:srgbClr val="9966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912" autoAdjust="0"/>
    <p:restoredTop sz="97312" autoAdjust="0"/>
  </p:normalViewPr>
  <p:slideViewPr>
    <p:cSldViewPr>
      <p:cViewPr>
        <p:scale>
          <a:sx n="60" d="100"/>
          <a:sy n="60" d="100"/>
        </p:scale>
        <p:origin x="-1518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2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Перцептивная группа умений</c:v>
                </c:pt>
                <c:pt idx="1">
                  <c:v>Коммуникативная группа умений</c:v>
                </c:pt>
                <c:pt idx="2">
                  <c:v>Интерактивная группа умений</c:v>
                </c:pt>
                <c:pt idx="3">
                  <c:v>Средний балл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1.6</c:v>
                </c:pt>
                <c:pt idx="1">
                  <c:v>1.3</c:v>
                </c:pt>
                <c:pt idx="2">
                  <c:v>1.5</c:v>
                </c:pt>
                <c:pt idx="3">
                  <c:v>1.46</c:v>
                </c:pt>
              </c:numCache>
            </c:numRef>
          </c:val>
        </c:ser>
        <c:axId val="97094656"/>
        <c:axId val="106242816"/>
      </c:barChart>
      <c:catAx>
        <c:axId val="97094656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6242816"/>
        <c:crosses val="autoZero"/>
        <c:auto val="1"/>
        <c:lblAlgn val="ctr"/>
        <c:lblOffset val="100"/>
      </c:catAx>
      <c:valAx>
        <c:axId val="10624281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709465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уровень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I замер</c:v>
                </c:pt>
                <c:pt idx="1">
                  <c:v>II замер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0.53800000000000003</c:v>
                </c:pt>
                <c:pt idx="1">
                  <c:v>0.7690000000000029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I замер</c:v>
                </c:pt>
                <c:pt idx="1">
                  <c:v>II замер</c:v>
                </c:pt>
              </c:strCache>
            </c:strRef>
          </c:cat>
          <c:val>
            <c:numRef>
              <c:f>Лист1!$C$2:$C$3</c:f>
              <c:numCache>
                <c:formatCode>0.00%</c:formatCode>
                <c:ptCount val="2"/>
                <c:pt idx="0">
                  <c:v>0.30700000000000038</c:v>
                </c:pt>
                <c:pt idx="1">
                  <c:v>0.23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 уровень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I замер</c:v>
                </c:pt>
                <c:pt idx="1">
                  <c:v>II замер</c:v>
                </c:pt>
              </c:strCache>
            </c:strRef>
          </c:cat>
          <c:val>
            <c:numRef>
              <c:f>Лист1!$D$2:$D$3</c:f>
              <c:numCache>
                <c:formatCode>0.00%</c:formatCode>
                <c:ptCount val="2"/>
                <c:pt idx="0">
                  <c:v>0.15300000000000041</c:v>
                </c:pt>
                <c:pt idx="1">
                  <c:v>0</c:v>
                </c:pt>
              </c:numCache>
            </c:numRef>
          </c:val>
        </c:ser>
        <c:axId val="110863872"/>
        <c:axId val="110865408"/>
      </c:barChart>
      <c:catAx>
        <c:axId val="110863872"/>
        <c:scaling>
          <c:orientation val="minMax"/>
        </c:scaling>
        <c:axPos val="b"/>
        <c:numFmt formatCode="General" sourceLinked="1"/>
        <c:tickLblPos val="nextTo"/>
        <c:crossAx val="110865408"/>
        <c:crosses val="autoZero"/>
        <c:auto val="1"/>
        <c:lblAlgn val="ctr"/>
        <c:lblOffset val="100"/>
      </c:catAx>
      <c:valAx>
        <c:axId val="110865408"/>
        <c:scaling>
          <c:orientation val="minMax"/>
        </c:scaling>
        <c:axPos val="l"/>
        <c:majorGridlines/>
        <c:numFmt formatCode="0.00%" sourceLinked="1"/>
        <c:tickLblPos val="nextTo"/>
        <c:crossAx val="110863872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75DE74-A026-440E-A3E0-A86CBA3F70F7}" type="doc">
      <dgm:prSet loTypeId="urn:microsoft.com/office/officeart/2005/8/layout/list1" loCatId="list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546A490F-039D-4060-B04A-BC63770302B5}">
      <dgm:prSet phldrT="[Текст]" custT="1"/>
      <dgm:spPr/>
      <dgm:t>
        <a:bodyPr/>
        <a:lstStyle/>
        <a:p>
          <a:pPr algn="ctr"/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Организационный этап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2C1E9162-D1D7-44DF-BB3F-118894B2EED1}" type="parTrans" cxnId="{8A647F79-0A3C-4FEF-B3C1-3AA209147FC4}">
      <dgm:prSet/>
      <dgm:spPr/>
      <dgm:t>
        <a:bodyPr/>
        <a:lstStyle/>
        <a:p>
          <a:endParaRPr lang="ru-RU"/>
        </a:p>
      </dgm:t>
    </dgm:pt>
    <dgm:pt modelId="{86D0ED59-E6ED-4CD8-B023-83C8C15FB366}" type="sibTrans" cxnId="{8A647F79-0A3C-4FEF-B3C1-3AA209147FC4}">
      <dgm:prSet/>
      <dgm:spPr/>
      <dgm:t>
        <a:bodyPr/>
        <a:lstStyle/>
        <a:p>
          <a:endParaRPr lang="ru-RU"/>
        </a:p>
      </dgm:t>
    </dgm:pt>
    <dgm:pt modelId="{1BA74FBC-18DF-40D1-BAE3-3E4DBF665010}">
      <dgm:prSet phldrT="[Текст]" custT="1"/>
      <dgm:spPr/>
      <dgm:t>
        <a:bodyPr/>
        <a:lstStyle/>
        <a:p>
          <a:pPr algn="ctr"/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Основной этап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F975799C-435C-488D-B6DF-67EFF65ED0FA}" type="parTrans" cxnId="{A7E5F1B7-4439-45AD-B1B8-EEAC87D38233}">
      <dgm:prSet/>
      <dgm:spPr/>
      <dgm:t>
        <a:bodyPr/>
        <a:lstStyle/>
        <a:p>
          <a:endParaRPr lang="ru-RU"/>
        </a:p>
      </dgm:t>
    </dgm:pt>
    <dgm:pt modelId="{3F969FD3-D1C0-4656-902E-E048CF012891}" type="sibTrans" cxnId="{A7E5F1B7-4439-45AD-B1B8-EEAC87D38233}">
      <dgm:prSet/>
      <dgm:spPr/>
      <dgm:t>
        <a:bodyPr/>
        <a:lstStyle/>
        <a:p>
          <a:endParaRPr lang="ru-RU"/>
        </a:p>
      </dgm:t>
    </dgm:pt>
    <dgm:pt modelId="{C005B416-2252-4DB3-961E-80D5932E43AF}">
      <dgm:prSet phldrT="[Текст]" custT="1"/>
      <dgm:spPr/>
      <dgm:t>
        <a:bodyPr/>
        <a:lstStyle/>
        <a:p>
          <a:pPr algn="ctr"/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Итоговый этап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F3FD2119-7225-4EBA-822C-9F85C30F4069}" type="parTrans" cxnId="{8C87C44E-949F-4FAF-AFE8-055D0CBEA793}">
      <dgm:prSet/>
      <dgm:spPr/>
      <dgm:t>
        <a:bodyPr/>
        <a:lstStyle/>
        <a:p>
          <a:endParaRPr lang="ru-RU"/>
        </a:p>
      </dgm:t>
    </dgm:pt>
    <dgm:pt modelId="{BC485440-D119-42BF-9F11-3FE892050524}" type="sibTrans" cxnId="{8C87C44E-949F-4FAF-AFE8-055D0CBEA793}">
      <dgm:prSet/>
      <dgm:spPr/>
      <dgm:t>
        <a:bodyPr/>
        <a:lstStyle/>
        <a:p>
          <a:endParaRPr lang="ru-RU"/>
        </a:p>
      </dgm:t>
    </dgm:pt>
    <dgm:pt modelId="{7E26B7AD-201A-47C6-B2E5-D0D2A8BE6DB7}" type="pres">
      <dgm:prSet presAssocID="{FC75DE74-A026-440E-A3E0-A86CBA3F70F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129E34-FD8C-4D85-9A08-288C0614C885}" type="pres">
      <dgm:prSet presAssocID="{546A490F-039D-4060-B04A-BC63770302B5}" presName="parentLin" presStyleCnt="0"/>
      <dgm:spPr/>
      <dgm:t>
        <a:bodyPr/>
        <a:lstStyle/>
        <a:p>
          <a:endParaRPr lang="ru-RU"/>
        </a:p>
      </dgm:t>
    </dgm:pt>
    <dgm:pt modelId="{552E3E28-5538-4A30-827E-1F847F4EDA29}" type="pres">
      <dgm:prSet presAssocID="{546A490F-039D-4060-B04A-BC63770302B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049EDFFF-765C-4E65-91F2-B74516047311}" type="pres">
      <dgm:prSet presAssocID="{546A490F-039D-4060-B04A-BC63770302B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8B02DB-DEAF-40D4-B554-7FB49CE0E68C}" type="pres">
      <dgm:prSet presAssocID="{546A490F-039D-4060-B04A-BC63770302B5}" presName="negativeSpace" presStyleCnt="0"/>
      <dgm:spPr/>
      <dgm:t>
        <a:bodyPr/>
        <a:lstStyle/>
        <a:p>
          <a:endParaRPr lang="ru-RU"/>
        </a:p>
      </dgm:t>
    </dgm:pt>
    <dgm:pt modelId="{036D7597-D3D7-4667-B5C0-12B90555A704}" type="pres">
      <dgm:prSet presAssocID="{546A490F-039D-4060-B04A-BC63770302B5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903E37-8CA6-44F1-9075-EE9EFD4C8AE6}" type="pres">
      <dgm:prSet presAssocID="{86D0ED59-E6ED-4CD8-B023-83C8C15FB366}" presName="spaceBetweenRectangles" presStyleCnt="0"/>
      <dgm:spPr/>
      <dgm:t>
        <a:bodyPr/>
        <a:lstStyle/>
        <a:p>
          <a:endParaRPr lang="ru-RU"/>
        </a:p>
      </dgm:t>
    </dgm:pt>
    <dgm:pt modelId="{D29F76E8-7C25-4B09-93B8-2AF32D051853}" type="pres">
      <dgm:prSet presAssocID="{1BA74FBC-18DF-40D1-BAE3-3E4DBF665010}" presName="parentLin" presStyleCnt="0"/>
      <dgm:spPr/>
      <dgm:t>
        <a:bodyPr/>
        <a:lstStyle/>
        <a:p>
          <a:endParaRPr lang="ru-RU"/>
        </a:p>
      </dgm:t>
    </dgm:pt>
    <dgm:pt modelId="{9AFCE398-B443-4CB2-9C93-86A320D99CD1}" type="pres">
      <dgm:prSet presAssocID="{1BA74FBC-18DF-40D1-BAE3-3E4DBF66501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463684E-4480-4BD3-83F0-04F809441E2A}" type="pres">
      <dgm:prSet presAssocID="{1BA74FBC-18DF-40D1-BAE3-3E4DBF66501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78F736-F2D7-490E-85CF-536C55ED54C5}" type="pres">
      <dgm:prSet presAssocID="{1BA74FBC-18DF-40D1-BAE3-3E4DBF665010}" presName="negativeSpace" presStyleCnt="0"/>
      <dgm:spPr/>
      <dgm:t>
        <a:bodyPr/>
        <a:lstStyle/>
        <a:p>
          <a:endParaRPr lang="ru-RU"/>
        </a:p>
      </dgm:t>
    </dgm:pt>
    <dgm:pt modelId="{3B77D478-3010-4018-A545-82C3BE2B2845}" type="pres">
      <dgm:prSet presAssocID="{1BA74FBC-18DF-40D1-BAE3-3E4DBF665010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3D97F8-3E06-43CB-8B42-30988FC87259}" type="pres">
      <dgm:prSet presAssocID="{3F969FD3-D1C0-4656-902E-E048CF012891}" presName="spaceBetweenRectangles" presStyleCnt="0"/>
      <dgm:spPr/>
      <dgm:t>
        <a:bodyPr/>
        <a:lstStyle/>
        <a:p>
          <a:endParaRPr lang="ru-RU"/>
        </a:p>
      </dgm:t>
    </dgm:pt>
    <dgm:pt modelId="{091CFEEF-27F3-4E2A-9268-D1C6948B6FB5}" type="pres">
      <dgm:prSet presAssocID="{C005B416-2252-4DB3-961E-80D5932E43AF}" presName="parentLin" presStyleCnt="0"/>
      <dgm:spPr/>
      <dgm:t>
        <a:bodyPr/>
        <a:lstStyle/>
        <a:p>
          <a:endParaRPr lang="ru-RU"/>
        </a:p>
      </dgm:t>
    </dgm:pt>
    <dgm:pt modelId="{3C4AFBA0-E8CD-4477-B06E-628D9B6E6E6F}" type="pres">
      <dgm:prSet presAssocID="{C005B416-2252-4DB3-961E-80D5932E43AF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19694789-4EAA-4CB1-AC16-0B27C1FB8BBA}" type="pres">
      <dgm:prSet presAssocID="{C005B416-2252-4DB3-961E-80D5932E43A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FED3E9-4191-4C54-B4A6-C3E81E28C322}" type="pres">
      <dgm:prSet presAssocID="{C005B416-2252-4DB3-961E-80D5932E43AF}" presName="negativeSpace" presStyleCnt="0"/>
      <dgm:spPr/>
      <dgm:t>
        <a:bodyPr/>
        <a:lstStyle/>
        <a:p>
          <a:endParaRPr lang="ru-RU"/>
        </a:p>
      </dgm:t>
    </dgm:pt>
    <dgm:pt modelId="{8F23EAD1-D6EB-43B0-A2FE-687081038213}" type="pres">
      <dgm:prSet presAssocID="{C005B416-2252-4DB3-961E-80D5932E43AF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C691C1-9FEC-4161-B7E5-E87DD1F61EEE}" type="presOf" srcId="{1BA74FBC-18DF-40D1-BAE3-3E4DBF665010}" destId="{2463684E-4480-4BD3-83F0-04F809441E2A}" srcOrd="1" destOrd="0" presId="urn:microsoft.com/office/officeart/2005/8/layout/list1"/>
    <dgm:cxn modelId="{121D6E75-203B-449A-BA09-47C0CB8E933A}" type="presOf" srcId="{FC75DE74-A026-440E-A3E0-A86CBA3F70F7}" destId="{7E26B7AD-201A-47C6-B2E5-D0D2A8BE6DB7}" srcOrd="0" destOrd="0" presId="urn:microsoft.com/office/officeart/2005/8/layout/list1"/>
    <dgm:cxn modelId="{E16AC793-D510-4E08-8EF2-E565222D1251}" type="presOf" srcId="{C005B416-2252-4DB3-961E-80D5932E43AF}" destId="{19694789-4EAA-4CB1-AC16-0B27C1FB8BBA}" srcOrd="1" destOrd="0" presId="urn:microsoft.com/office/officeart/2005/8/layout/list1"/>
    <dgm:cxn modelId="{DE3EE454-8420-43F7-B777-3F1C8EB5848B}" type="presOf" srcId="{C005B416-2252-4DB3-961E-80D5932E43AF}" destId="{3C4AFBA0-E8CD-4477-B06E-628D9B6E6E6F}" srcOrd="0" destOrd="0" presId="urn:microsoft.com/office/officeart/2005/8/layout/list1"/>
    <dgm:cxn modelId="{A334760C-7D4B-47B8-9F6A-9FEA7172D827}" type="presOf" srcId="{1BA74FBC-18DF-40D1-BAE3-3E4DBF665010}" destId="{9AFCE398-B443-4CB2-9C93-86A320D99CD1}" srcOrd="0" destOrd="0" presId="urn:microsoft.com/office/officeart/2005/8/layout/list1"/>
    <dgm:cxn modelId="{DCEC80F2-6C51-46A3-BB2C-CA3ABD035AF4}" type="presOf" srcId="{546A490F-039D-4060-B04A-BC63770302B5}" destId="{049EDFFF-765C-4E65-91F2-B74516047311}" srcOrd="1" destOrd="0" presId="urn:microsoft.com/office/officeart/2005/8/layout/list1"/>
    <dgm:cxn modelId="{8C87C44E-949F-4FAF-AFE8-055D0CBEA793}" srcId="{FC75DE74-A026-440E-A3E0-A86CBA3F70F7}" destId="{C005B416-2252-4DB3-961E-80D5932E43AF}" srcOrd="2" destOrd="0" parTransId="{F3FD2119-7225-4EBA-822C-9F85C30F4069}" sibTransId="{BC485440-D119-42BF-9F11-3FE892050524}"/>
    <dgm:cxn modelId="{8A647F79-0A3C-4FEF-B3C1-3AA209147FC4}" srcId="{FC75DE74-A026-440E-A3E0-A86CBA3F70F7}" destId="{546A490F-039D-4060-B04A-BC63770302B5}" srcOrd="0" destOrd="0" parTransId="{2C1E9162-D1D7-44DF-BB3F-118894B2EED1}" sibTransId="{86D0ED59-E6ED-4CD8-B023-83C8C15FB366}"/>
    <dgm:cxn modelId="{BE903FFC-BA00-41AD-8EC6-4295E448FAA4}" type="presOf" srcId="{546A490F-039D-4060-B04A-BC63770302B5}" destId="{552E3E28-5538-4A30-827E-1F847F4EDA29}" srcOrd="0" destOrd="0" presId="urn:microsoft.com/office/officeart/2005/8/layout/list1"/>
    <dgm:cxn modelId="{A7E5F1B7-4439-45AD-B1B8-EEAC87D38233}" srcId="{FC75DE74-A026-440E-A3E0-A86CBA3F70F7}" destId="{1BA74FBC-18DF-40D1-BAE3-3E4DBF665010}" srcOrd="1" destOrd="0" parTransId="{F975799C-435C-488D-B6DF-67EFF65ED0FA}" sibTransId="{3F969FD3-D1C0-4656-902E-E048CF012891}"/>
    <dgm:cxn modelId="{57AACB21-41A0-490C-8B36-0F0B46022A2D}" type="presParOf" srcId="{7E26B7AD-201A-47C6-B2E5-D0D2A8BE6DB7}" destId="{55129E34-FD8C-4D85-9A08-288C0614C885}" srcOrd="0" destOrd="0" presId="urn:microsoft.com/office/officeart/2005/8/layout/list1"/>
    <dgm:cxn modelId="{50E5E54B-F56C-46C9-AC27-DE16B0A0F187}" type="presParOf" srcId="{55129E34-FD8C-4D85-9A08-288C0614C885}" destId="{552E3E28-5538-4A30-827E-1F847F4EDA29}" srcOrd="0" destOrd="0" presId="urn:microsoft.com/office/officeart/2005/8/layout/list1"/>
    <dgm:cxn modelId="{ACE9453E-7153-4F2C-83C9-501C41932D63}" type="presParOf" srcId="{55129E34-FD8C-4D85-9A08-288C0614C885}" destId="{049EDFFF-765C-4E65-91F2-B74516047311}" srcOrd="1" destOrd="0" presId="urn:microsoft.com/office/officeart/2005/8/layout/list1"/>
    <dgm:cxn modelId="{99BA56DF-18D5-479F-A51F-8B117FFD4535}" type="presParOf" srcId="{7E26B7AD-201A-47C6-B2E5-D0D2A8BE6DB7}" destId="{048B02DB-DEAF-40D4-B554-7FB49CE0E68C}" srcOrd="1" destOrd="0" presId="urn:microsoft.com/office/officeart/2005/8/layout/list1"/>
    <dgm:cxn modelId="{73B50318-2751-45AB-ACBA-E827F2DE4470}" type="presParOf" srcId="{7E26B7AD-201A-47C6-B2E5-D0D2A8BE6DB7}" destId="{036D7597-D3D7-4667-B5C0-12B90555A704}" srcOrd="2" destOrd="0" presId="urn:microsoft.com/office/officeart/2005/8/layout/list1"/>
    <dgm:cxn modelId="{412A2E1C-B103-4F98-9C9E-29F67C8AAA05}" type="presParOf" srcId="{7E26B7AD-201A-47C6-B2E5-D0D2A8BE6DB7}" destId="{1F903E37-8CA6-44F1-9075-EE9EFD4C8AE6}" srcOrd="3" destOrd="0" presId="urn:microsoft.com/office/officeart/2005/8/layout/list1"/>
    <dgm:cxn modelId="{D9404746-6DCF-4BDB-945D-790EE66D627C}" type="presParOf" srcId="{7E26B7AD-201A-47C6-B2E5-D0D2A8BE6DB7}" destId="{D29F76E8-7C25-4B09-93B8-2AF32D051853}" srcOrd="4" destOrd="0" presId="urn:microsoft.com/office/officeart/2005/8/layout/list1"/>
    <dgm:cxn modelId="{A5172D22-9EC0-4FBD-BEC6-6DFC7ABB6E3A}" type="presParOf" srcId="{D29F76E8-7C25-4B09-93B8-2AF32D051853}" destId="{9AFCE398-B443-4CB2-9C93-86A320D99CD1}" srcOrd="0" destOrd="0" presId="urn:microsoft.com/office/officeart/2005/8/layout/list1"/>
    <dgm:cxn modelId="{21DCCC4D-A353-4E15-AE21-AFF14D9A3638}" type="presParOf" srcId="{D29F76E8-7C25-4B09-93B8-2AF32D051853}" destId="{2463684E-4480-4BD3-83F0-04F809441E2A}" srcOrd="1" destOrd="0" presId="urn:microsoft.com/office/officeart/2005/8/layout/list1"/>
    <dgm:cxn modelId="{CD749015-8889-4C9A-AA06-1930BB105343}" type="presParOf" srcId="{7E26B7AD-201A-47C6-B2E5-D0D2A8BE6DB7}" destId="{0178F736-F2D7-490E-85CF-536C55ED54C5}" srcOrd="5" destOrd="0" presId="urn:microsoft.com/office/officeart/2005/8/layout/list1"/>
    <dgm:cxn modelId="{E064052E-9ED1-4B9A-AD0C-ADFEBF1DC052}" type="presParOf" srcId="{7E26B7AD-201A-47C6-B2E5-D0D2A8BE6DB7}" destId="{3B77D478-3010-4018-A545-82C3BE2B2845}" srcOrd="6" destOrd="0" presId="urn:microsoft.com/office/officeart/2005/8/layout/list1"/>
    <dgm:cxn modelId="{D897BB23-EC21-4331-9004-3C915AF936A6}" type="presParOf" srcId="{7E26B7AD-201A-47C6-B2E5-D0D2A8BE6DB7}" destId="{0D3D97F8-3E06-43CB-8B42-30988FC87259}" srcOrd="7" destOrd="0" presId="urn:microsoft.com/office/officeart/2005/8/layout/list1"/>
    <dgm:cxn modelId="{0DE2E3D2-2F59-4492-8360-48212948D143}" type="presParOf" srcId="{7E26B7AD-201A-47C6-B2E5-D0D2A8BE6DB7}" destId="{091CFEEF-27F3-4E2A-9268-D1C6948B6FB5}" srcOrd="8" destOrd="0" presId="urn:microsoft.com/office/officeart/2005/8/layout/list1"/>
    <dgm:cxn modelId="{99FB316A-E135-4ED7-8736-9AEC8A461F5F}" type="presParOf" srcId="{091CFEEF-27F3-4E2A-9268-D1C6948B6FB5}" destId="{3C4AFBA0-E8CD-4477-B06E-628D9B6E6E6F}" srcOrd="0" destOrd="0" presId="urn:microsoft.com/office/officeart/2005/8/layout/list1"/>
    <dgm:cxn modelId="{DE847914-7AE7-4DFB-B971-40A2F4E03307}" type="presParOf" srcId="{091CFEEF-27F3-4E2A-9268-D1C6948B6FB5}" destId="{19694789-4EAA-4CB1-AC16-0B27C1FB8BBA}" srcOrd="1" destOrd="0" presId="urn:microsoft.com/office/officeart/2005/8/layout/list1"/>
    <dgm:cxn modelId="{FB44B1D1-DC92-4281-BE6B-FD2AF4B06FDE}" type="presParOf" srcId="{7E26B7AD-201A-47C6-B2E5-D0D2A8BE6DB7}" destId="{D0FED3E9-4191-4C54-B4A6-C3E81E28C322}" srcOrd="9" destOrd="0" presId="urn:microsoft.com/office/officeart/2005/8/layout/list1"/>
    <dgm:cxn modelId="{EB123E69-4BAD-4CD7-9657-FA3F4664BE44}" type="presParOf" srcId="{7E26B7AD-201A-47C6-B2E5-D0D2A8BE6DB7}" destId="{8F23EAD1-D6EB-43B0-A2FE-687081038213}" srcOrd="10" destOrd="0" presId="urn:microsoft.com/office/officeart/2005/8/layout/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1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8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8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60020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1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429124" y="2071678"/>
            <a:ext cx="4214843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  <a:latin typeface="Monotype Corsiva" pitchFamily="66" charset="0"/>
              </a:rPr>
              <a:t>Гришко</a:t>
            </a:r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  <a:latin typeface="Monotype Corsiva" pitchFamily="66" charset="0"/>
              </a:rPr>
              <a:t> Анна Эдуардовна учитель начальных классов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/>
              <a:latin typeface="Monotype Corsiva" pitchFamily="66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857225" y="214295"/>
            <a:ext cx="8286776" cy="1369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Министерство общего и профессионального образования 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Свердловской области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Управление образования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Пышминского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городского округа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</a:t>
            </a:r>
          </a:p>
          <a:p>
            <a:pPr algn="ctr"/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Пышминского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городского округа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Трифоновская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средняя общеобразовательная школа»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D:\Фотки\я.jpg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1428728" y="1643050"/>
            <a:ext cx="2786082" cy="40719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42976" y="1785926"/>
            <a:ext cx="3571900" cy="7143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Титульный лист</a:t>
            </a:r>
          </a:p>
          <a:p>
            <a:pPr lvl="0"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857356" y="2643182"/>
            <a:ext cx="3571900" cy="7143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Аннотация</a:t>
            </a:r>
          </a:p>
          <a:p>
            <a:pPr lvl="0"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428860" y="3500438"/>
            <a:ext cx="3571900" cy="7143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Пояснительная записка</a:t>
            </a:r>
          </a:p>
          <a:p>
            <a:pPr lvl="0"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14678" y="4429132"/>
            <a:ext cx="3500462" cy="7143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Тематический план</a:t>
            </a:r>
          </a:p>
          <a:p>
            <a:pPr lvl="0"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86248" y="5357826"/>
            <a:ext cx="3500462" cy="7143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Конспекты внеклассных занятий</a:t>
            </a:r>
          </a:p>
          <a:p>
            <a:pPr lvl="0"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6" name="Picture 4" descr="https://im1-tub-ru.yandex.net/i?id=fa7d853eb570c8cdd1fe21900a760782&amp;n=33&amp;h=215&amp;w=21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CF6"/>
              </a:clrFrom>
              <a:clrTo>
                <a:srgbClr val="FFFC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36" y="2000240"/>
            <a:ext cx="2457450" cy="245745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928662" y="214295"/>
            <a:ext cx="80010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Система внеклассных занятий, направленных на развитие у младших школьников навыков сотрудничества со сверстниками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966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928662" y="1285860"/>
          <a:ext cx="7929618" cy="5003039"/>
        </p:xfrm>
        <a:graphic>
          <a:graphicData uri="http://schemas.openxmlformats.org/drawingml/2006/table">
            <a:tbl>
              <a:tblPr/>
              <a:tblGrid>
                <a:gridCol w="598462"/>
                <a:gridCol w="1401802"/>
                <a:gridCol w="1726657"/>
                <a:gridCol w="1173583"/>
                <a:gridCol w="1290941"/>
                <a:gridCol w="765672"/>
                <a:gridCol w="972501"/>
              </a:tblGrid>
              <a:tr h="24298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 </a:t>
                      </a:r>
                      <a:r>
                        <a:rPr lang="ru-RU" sz="14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</a:t>
                      </a: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</a:t>
                      </a:r>
                      <a:r>
                        <a:rPr lang="ru-RU" sz="14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349" marR="453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ФИО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ученика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349" marR="4534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Критерии наблюдения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349" marR="453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996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Задаёт вопросы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 теме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349" marR="4534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Отвечает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вопросы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349" marR="4534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Высказывает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идеи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349" marR="4534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Отстаивает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свою точку зрения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349" marR="4534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Ставит задачи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(определяет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этапы)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349" marR="4534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26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349" marR="453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349" marR="4534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349" marR="4534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349" marR="4534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349" marR="4534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349" marR="4534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349" marR="4534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26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349" marR="453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349" marR="4534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349" marR="4534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349" marR="4534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349" marR="4534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349" marR="4534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349" marR="4534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26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349" marR="453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349" marR="4534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349" marR="4534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349" marR="4534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349" marR="4534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349" marR="4534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349" marR="4534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26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349" marR="453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349" marR="4534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349" marR="4534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349" marR="4534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349" marR="4534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349" marR="4534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349" marR="4534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26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349" marR="453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349" marR="4534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349" marR="4534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349" marR="4534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349" marR="4534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349" marR="4534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349" marR="4534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26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349" marR="453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349" marR="4534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349" marR="4534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349" marR="4534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349" marR="4534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349" marR="4534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349" marR="4534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26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349" marR="453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349" marR="4534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349" marR="4534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349" marR="4534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349" marR="4534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349" marR="4534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349" marR="4534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38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349" marR="453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349" marR="4534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349" marR="4534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349" marR="4534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349" marR="4534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349" marR="4534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349" marR="4534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26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349" marR="453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349" marR="4534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349" marR="4534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349" marR="4534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349" marR="4534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349" marR="4534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349" marR="4534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26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349" marR="453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349" marR="4534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349" marR="4534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349" marR="4534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349" marR="4534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349" marR="4534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349" marR="4534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26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349" marR="453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349" marR="4534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349" marR="4534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349" marR="4534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349" marR="4534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349" marR="4534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349" marR="4534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38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349" marR="453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349" marR="4534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349" marR="4534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349" marR="4534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349" marR="4534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349" marR="4534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349" marR="4534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38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349" marR="4534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13.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349" marR="4534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349" marR="4534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349" marR="4534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349" marR="4534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349" marR="4534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349" marR="45349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285852" y="357166"/>
            <a:ext cx="72152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Оценка сформированности коммуникативных УУД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966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357166"/>
            <a:ext cx="72152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Карта наблюдения уровня сформированности у младших школьников навыков сотрудничества со сверстниками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966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1142976" y="1928802"/>
            <a:ext cx="757242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выявление уровня у младших школьников навыков сотрудничества со сверстниками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Возраст: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ступень начальной школы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Инструкция: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карте наблюдения уровня сформированности навыков сотрудничества младших школьников со сверстниками необходимо по каждому субъекту выставить критерии оценки, учитывая виды работ, которые выполняют обучающиеся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Критерии: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 – показатель не проявляется; 1 – проявляется частично, 2 – показатель проявляется оптимально.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428604"/>
            <a:ext cx="80010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Обобщенные результаты наблюдения за проявлением навыков сотрудничества у младших школьников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966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1285852" y="1357298"/>
          <a:ext cx="6905652" cy="3175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1142976" y="4857760"/>
            <a:ext cx="7358114" cy="135732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-давать развёрнутые ответы;</a:t>
            </a:r>
          </a:p>
          <a:p>
            <a:pPr lvl="0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уважительно относится к каждому однокласснику;</a:t>
            </a:r>
          </a:p>
          <a:p>
            <a:pPr lvl="0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процессе деятельности ставить перед собой цель;</a:t>
            </a:r>
          </a:p>
          <a:p>
            <a:pPr lvl="0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формулировать правило для достижения общей цели</a:t>
            </a:r>
          </a:p>
          <a:p>
            <a:pPr lvl="0"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28662" y="428604"/>
            <a:ext cx="80010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Созданные условия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966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00166" y="1240681"/>
            <a:ext cx="6572296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разработана программа воспитательной деятельности;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restoran-relaks.ru/sites/restoran-relaks.ru/files/gal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393304"/>
            <a:ext cx="714380" cy="67837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500166" y="2252955"/>
            <a:ext cx="6572296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отведены часы на ГПД;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00166" y="2967335"/>
            <a:ext cx="6572296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организовано классное самоуправление;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00166" y="3681715"/>
            <a:ext cx="6572296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сотрудничество с библиотеками и ДК;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00166" y="4500570"/>
            <a:ext cx="6572296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сотрудничество с родителями;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00166" y="5396227"/>
            <a:ext cx="6572296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кружковая работа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http://restoran-relaks.ru/sites/restoran-relaks.ru/files/gal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822064"/>
            <a:ext cx="714380" cy="678374"/>
          </a:xfrm>
          <a:prstGeom prst="rect">
            <a:avLst/>
          </a:prstGeom>
          <a:noFill/>
        </p:spPr>
      </p:pic>
      <p:pic>
        <p:nvPicPr>
          <p:cNvPr id="12" name="Picture 2" descr="http://restoran-relaks.ru/sites/restoran-relaks.ru/files/gal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3536444"/>
            <a:ext cx="714380" cy="678374"/>
          </a:xfrm>
          <a:prstGeom prst="rect">
            <a:avLst/>
          </a:prstGeom>
          <a:noFill/>
        </p:spPr>
      </p:pic>
      <p:pic>
        <p:nvPicPr>
          <p:cNvPr id="13" name="Picture 2" descr="http://restoran-relaks.ru/sites/restoran-relaks.ru/files/gal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5250956"/>
            <a:ext cx="714380" cy="678374"/>
          </a:xfrm>
          <a:prstGeom prst="rect">
            <a:avLst/>
          </a:prstGeom>
          <a:noFill/>
        </p:spPr>
      </p:pic>
      <p:pic>
        <p:nvPicPr>
          <p:cNvPr id="14" name="Picture 2" descr="http://restoran-relaks.ru/sites/restoran-relaks.ru/files/gal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4322262"/>
            <a:ext cx="714380" cy="678374"/>
          </a:xfrm>
          <a:prstGeom prst="rect">
            <a:avLst/>
          </a:prstGeom>
          <a:noFill/>
        </p:spPr>
      </p:pic>
      <p:pic>
        <p:nvPicPr>
          <p:cNvPr id="15" name="Picture 2" descr="http://restoran-relaks.ru/sites/restoran-relaks.ru/files/gal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107684"/>
            <a:ext cx="714380" cy="67837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214295"/>
            <a:ext cx="66437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Цель и задачи системы внеклассных занятий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966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00100" y="2786058"/>
            <a:ext cx="7643866" cy="107157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перцептивных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умений, способности воспринимать и понимать собеседника</a:t>
            </a:r>
          </a:p>
          <a:p>
            <a:pPr lvl="0"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28662" y="3929066"/>
            <a:ext cx="7786742" cy="128588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Развитие коммуникативных умений, способности слышать и слушать друг друга, высказывать свою точку зрения, не нарушая прав других людей</a:t>
            </a:r>
          </a:p>
          <a:p>
            <a:pPr lvl="0"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00100" y="5286388"/>
            <a:ext cx="7786742" cy="107157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Развитие навыков организации совместной деятельности и участия в ней</a:t>
            </a:r>
          </a:p>
          <a:p>
            <a:pPr lvl="0"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restoran-relaks.ru/sites/restoran-relaks.ru/files/gal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4929198"/>
            <a:ext cx="782026" cy="742611"/>
          </a:xfrm>
          <a:prstGeom prst="rect">
            <a:avLst/>
          </a:prstGeom>
          <a:noFill/>
        </p:spPr>
      </p:pic>
      <p:pic>
        <p:nvPicPr>
          <p:cNvPr id="7" name="Picture 2" descr="http://restoran-relaks.ru/sites/restoran-relaks.ru/files/gal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3643314"/>
            <a:ext cx="782026" cy="742611"/>
          </a:xfrm>
          <a:prstGeom prst="rect">
            <a:avLst/>
          </a:prstGeom>
          <a:noFill/>
        </p:spPr>
      </p:pic>
      <p:pic>
        <p:nvPicPr>
          <p:cNvPr id="8" name="Picture 2" descr="http://restoran-relaks.ru/sites/restoran-relaks.ru/files/gal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571744"/>
            <a:ext cx="782026" cy="742611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1000100" y="1428736"/>
            <a:ext cx="7643866" cy="121444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развитие навыков сотрудничества у младших школьников через внеклассные занятия с использованием активных методов обучения.  </a:t>
            </a:r>
          </a:p>
          <a:p>
            <a:pPr lvl="0"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28662" y="428604"/>
            <a:ext cx="80010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Методы работы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966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1071538" y="1428736"/>
            <a:ext cx="764386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 – особая разновидность миниатюрной задачи, процесс решения которой обязательно сопровождается интересом;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практический метод (выполнение заданий в паре, группе);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словесный метод (беседа);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наглядный (раздаточный материал, презентация).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2" descr="http://restoran-relaks.ru/sites/restoran-relaks.ru/files/gal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214422"/>
            <a:ext cx="714380" cy="678374"/>
          </a:xfrm>
          <a:prstGeom prst="rect">
            <a:avLst/>
          </a:prstGeom>
          <a:noFill/>
        </p:spPr>
      </p:pic>
      <p:pic>
        <p:nvPicPr>
          <p:cNvPr id="17" name="Picture 2" descr="http://restoran-relaks.ru/sites/restoran-relaks.ru/files/gal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2500306"/>
            <a:ext cx="563921" cy="535498"/>
          </a:xfrm>
          <a:prstGeom prst="rect">
            <a:avLst/>
          </a:prstGeom>
          <a:noFill/>
        </p:spPr>
      </p:pic>
      <p:pic>
        <p:nvPicPr>
          <p:cNvPr id="18" name="Picture 2" descr="http://restoran-relaks.ru/sites/restoran-relaks.ru/files/gal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3286124"/>
            <a:ext cx="488691" cy="464060"/>
          </a:xfrm>
          <a:prstGeom prst="rect">
            <a:avLst/>
          </a:prstGeom>
          <a:noFill/>
        </p:spPr>
      </p:pic>
      <p:pic>
        <p:nvPicPr>
          <p:cNvPr id="19" name="Picture 2" descr="http://restoran-relaks.ru/sites/restoran-relaks.ru/files/gal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3643314"/>
            <a:ext cx="488690" cy="464060"/>
          </a:xfrm>
          <a:prstGeom prst="rect">
            <a:avLst/>
          </a:prstGeom>
          <a:noFill/>
        </p:spPr>
      </p:pic>
      <p:pic>
        <p:nvPicPr>
          <p:cNvPr id="1027" name="Picture 3" descr="C:\Users\Анечка\Desktop\Аттестация\технологии\20180518_1345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4643446"/>
            <a:ext cx="2476517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Users\Анечка\Desktop\Аттестация\технологии\20180518_1308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1537" y="4143380"/>
            <a:ext cx="2571767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C:\Users\Анечка\Desktop\Аттестация\технологии\IMG_20161028_113710.jpg"/>
          <p:cNvPicPr>
            <a:picLocks noChangeAspect="1" noChangeArrowheads="1"/>
          </p:cNvPicPr>
          <p:nvPr/>
        </p:nvPicPr>
        <p:blipFill>
          <a:blip r:embed="rId7" cstate="print"/>
          <a:srcRect l="9765" r="22265"/>
          <a:stretch>
            <a:fillRect/>
          </a:stretch>
        </p:blipFill>
        <p:spPr bwMode="auto">
          <a:xfrm>
            <a:off x="6500826" y="4084259"/>
            <a:ext cx="2071702" cy="1714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214291"/>
            <a:ext cx="800105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Тематическое планирование системы ВЗ</a:t>
            </a:r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9663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Перцептивный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раздел</a:t>
            </a:r>
          </a:p>
          <a:p>
            <a:pPr algn="ctr"/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966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000100" y="1142984"/>
          <a:ext cx="7715304" cy="5490972"/>
        </p:xfrm>
        <a:graphic>
          <a:graphicData uri="http://schemas.openxmlformats.org/drawingml/2006/table">
            <a:tbl>
              <a:tblPr/>
              <a:tblGrid>
                <a:gridCol w="1043108"/>
                <a:gridCol w="1874820"/>
                <a:gridCol w="3649340"/>
                <a:gridCol w="1148036"/>
              </a:tblGrid>
              <a:tr h="428627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№ Внеклассного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занятия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874" marR="38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Тема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874" marR="38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Цель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874" marR="38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Время аудиторное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874" marR="38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872">
                <a:tc gridSpan="4"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Раздел 1 «Учимся понимать друг друга»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874" marR="38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1866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874" marR="38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«Искусство понимать других»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874" marR="38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формирование умения обучающихся проявлять сочувствие, сострадание к окружающему миру посредством выполнения упражнений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874" marR="38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35 мин.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874" marR="38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1866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874" marR="38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«Воспринимаем и понимаем друг друга»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874" marR="38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формирование умения воспринимать и понимать точку зрения собеседника в процессе общения и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невербально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с  помощью предложенных упражнений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874" marR="38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35 мин.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874" marR="38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136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874" marR="38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«Учимся анализировать»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874" marR="38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формирование умения обучающихся анализировать и оценивать ситуации, рассказы, происходящие в реальных жизненных ситуациях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874" marR="38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35 мин.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874" marR="38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1866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874" marR="38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«Путешествие в страну эмоций»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874" marR="38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формирование умения эмоциональной сферы у обучающихся, умения понимать свои чувства и чувства других в процессе выполнения упражнений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874" marR="38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35 мин.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874" marR="38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1866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874" marR="388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«Учимся комментировать»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874" marR="38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формирование умения интерпретировать информацию о «Дне космонавтики» в процессе выполнения заданий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874" marR="38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tabLst/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35 мин.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874" marR="388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28662" y="755300"/>
          <a:ext cx="7715304" cy="736092"/>
        </p:xfrm>
        <a:graphic>
          <a:graphicData uri="http://schemas.openxmlformats.org/drawingml/2006/table">
            <a:tbl>
              <a:tblPr/>
              <a:tblGrid>
                <a:gridCol w="1043108"/>
                <a:gridCol w="1874820"/>
                <a:gridCol w="3649340"/>
                <a:gridCol w="1148036"/>
              </a:tblGrid>
              <a:tr h="559498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№ Внеклассного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занятия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874" marR="388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Тема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874" marR="388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Цель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874" marR="388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Время аудиторное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874" marR="388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928661" y="1500175"/>
          <a:ext cx="7715305" cy="5440680"/>
        </p:xfrm>
        <a:graphic>
          <a:graphicData uri="http://schemas.openxmlformats.org/drawingml/2006/table">
            <a:tbl>
              <a:tblPr/>
              <a:tblGrid>
                <a:gridCol w="1052768"/>
                <a:gridCol w="1892180"/>
                <a:gridCol w="3683129"/>
                <a:gridCol w="1087228"/>
              </a:tblGrid>
              <a:tr h="187552">
                <a:tc gridSpan="4"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Раздел 2 «Учимся общаться друг с другом»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474" marR="53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86357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474" marR="53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D0D0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«Учимся анализировать высказывания»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474" marR="53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формирование умения анализировать высказывания, ситуации способствующие развитию коммуникативной стороны общения 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474" marR="53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35 мин.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474" marR="53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349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474" marR="53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D0D0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«Учимся ставить цель»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474" marR="53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формирование умения ставить собственную цель посредством выполнения упражнений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474" marR="53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35 мин.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474" marR="53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273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474" marR="53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D0D0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«Учимся аргументировать»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474" marR="53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формирование умения аргументировать свое мнение по здоровому питанию, способствующее развитию коммуникативной стороны общения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474" marR="53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35 мин.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474" marR="53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6357"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474" marR="53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D0D0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«Учимся задавать вопросы»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474" marR="53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формирование умения задавать открытые/закрытые вопросы в процессе совместной деятельности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474" marR="53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35 мин.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474" marR="53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2731"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474" marR="53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«Формулируем свои мысли о дружбе»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474" marR="53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формирование умения излагать свои мысли по предложенной теме «Дружба», способствующие развитию коммуникативной стороне общения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474" marR="53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35 мин.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474" marR="53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143240" y="285728"/>
            <a:ext cx="38658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Коммуникативный раздел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928662" y="785794"/>
          <a:ext cx="7715304" cy="736092"/>
        </p:xfrm>
        <a:graphic>
          <a:graphicData uri="http://schemas.openxmlformats.org/drawingml/2006/table">
            <a:tbl>
              <a:tblPr/>
              <a:tblGrid>
                <a:gridCol w="1071570"/>
                <a:gridCol w="1846358"/>
                <a:gridCol w="3649340"/>
                <a:gridCol w="1148036"/>
              </a:tblGrid>
              <a:tr h="559498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0" algn="l"/>
                        </a:tabLs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№ Внеклассного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занятия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874" marR="388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Тема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874" marR="388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Цель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874" marR="388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Время аудиторное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874" marR="388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071802" y="285728"/>
            <a:ext cx="34684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Интерактивный раздел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928662" y="1500174"/>
          <a:ext cx="7715304" cy="4478624"/>
        </p:xfrm>
        <a:graphic>
          <a:graphicData uri="http://schemas.openxmlformats.org/drawingml/2006/table">
            <a:tbl>
              <a:tblPr/>
              <a:tblGrid>
                <a:gridCol w="1043109"/>
                <a:gridCol w="1874819"/>
                <a:gridCol w="3649339"/>
                <a:gridCol w="1148037"/>
              </a:tblGrid>
              <a:tr h="193524">
                <a:tc gridSpan="4"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D0D0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Раздел 3 «Учимся взаимодействовать»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0571"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D0D0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«Учимся работать вдвоем»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формирование умения у обучающихся работать в паре в процессе выполнения предложенных заданий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35 мин.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0571"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D0D0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«Учимся работать в группе»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формирование умения у обучающихся работать группе в процессе выполнения предложенных заданий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35 мин.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0571"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D0D0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«Учимся формулировать правило»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формирование умения формулировать правила поведения в общественных местах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35 мин. 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4667"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D0D0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«Учимся убеждать, совместно планировать деятельность ко Дню Победы»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формирование умения у обучающихся убеждать, совместно планировать деятельность в группе по созданию коллажа ко Дню Победы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35 мин.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4095"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D0D0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«Учимся увлечь за собой одноклассников»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формирование умения в процессе выполнения упражнений увлечь за собой одноклассников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35 мин.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6" y="571485"/>
            <a:ext cx="3962407" cy="2971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Левая фигурная скобка 5"/>
          <p:cNvSpPr/>
          <p:nvPr/>
        </p:nvSpPr>
        <p:spPr>
          <a:xfrm rot="16200000">
            <a:off x="4464848" y="535765"/>
            <a:ext cx="1071570" cy="7143799"/>
          </a:xfrm>
          <a:prstGeom prst="leftBrace">
            <a:avLst/>
          </a:prstGeom>
          <a:ln/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4214820"/>
            <a:ext cx="3062288" cy="2295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928926" y="1214422"/>
            <a:ext cx="2079839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0" name="Picture 2" descr="http://www.janehoffman.com/wp-content/uploads/2015/03/school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4286256"/>
            <a:ext cx="3214710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500430" y="2714620"/>
            <a:ext cx="2714644" cy="171451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«Формулируем свои мысли о дружбе»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28662" y="285728"/>
            <a:ext cx="800105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Внеклассные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 занятия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Коммуникативная сторона общения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966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715008" y="1428736"/>
            <a:ext cx="2643206" cy="171451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«Учимся анализировать высказывания»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28728" y="1428736"/>
            <a:ext cx="2643206" cy="171451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«Учимся ставить цель»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85852" y="4032306"/>
            <a:ext cx="2714644" cy="171451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«Учимся аргументировать»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643570" y="4071942"/>
            <a:ext cx="2714644" cy="171451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«Учимся задавать вопросы»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285852" y="5357826"/>
            <a:ext cx="685801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Рисунок 1. Результаты наблюдения за проявлением у младших школьников навыков сотрудничества со сверстниками (уровень и проценты)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Объект 1"/>
          <p:cNvGraphicFramePr/>
          <p:nvPr/>
        </p:nvGraphicFramePr>
        <p:xfrm>
          <a:off x="1071538" y="1428736"/>
          <a:ext cx="7572428" cy="3786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928662" y="285728"/>
            <a:ext cx="80010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Динамика развития у младших школьников навыков сотрудничества со сверстниками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966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28662" y="428604"/>
            <a:ext cx="80010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Коммуникативные показатели развития навыков сотрудничества со сверстниками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966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00100" y="1428738"/>
          <a:ext cx="7643866" cy="4857784"/>
        </p:xfrm>
        <a:graphic>
          <a:graphicData uri="http://schemas.openxmlformats.org/drawingml/2006/table">
            <a:tbl>
              <a:tblPr/>
              <a:tblGrid>
                <a:gridCol w="4259774"/>
                <a:gridCol w="1518228"/>
                <a:gridCol w="1865864"/>
              </a:tblGrid>
              <a:tr h="5074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latin typeface="Calibri"/>
                        <a:cs typeface="Times New Roman"/>
                      </a:endParaRPr>
                    </a:p>
                  </a:txBody>
                  <a:tcPr marL="43180" marR="43180" marT="10795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I </a:t>
                      </a: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замер 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80" marR="43180" marT="10795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 замер 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80" marR="43180" marT="10795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686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Коммуникативная группа умений 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80" marR="43180" marT="10795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1,3 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80" marR="43180" marT="10795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1,7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80" marR="43180" marT="10795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686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Обычно отвечает, даёт развернутый ответ 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80" marR="43180" marT="10795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1,2 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80" marR="43180" marT="10795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1,8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80" marR="43180" marT="10795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686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Формулирует корректные вопросы 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80" marR="43180" marT="10795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1,6 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80" marR="43180" marT="10795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1,6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80" marR="43180" marT="10795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1427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Уважительно относится к каждому однокласснику 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80" marR="43180" marT="10795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1,7 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80" marR="43180" marT="10795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  2 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80" marR="43180" marT="10795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1427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Может самостоятельно донести свою мысль до других 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80" marR="43180" marT="10795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1,4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80" marR="43180" marT="10795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1,6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80" marR="43180" marT="10795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1427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В процессе выполнения деятельности ставит перед собой цель 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80" marR="43180" marT="10795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0,8 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80" marR="43180" marT="10795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1,6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80" marR="43180" marT="10795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1" descr="C:\Users\Анечка\Desktop\Аттестация\технологии\20180313_134614.jpg"/>
          <p:cNvPicPr>
            <a:picLocks noChangeAspect="1" noChangeArrowheads="1"/>
          </p:cNvPicPr>
          <p:nvPr/>
        </p:nvPicPr>
        <p:blipFill>
          <a:blip r:embed="rId2" cstate="print"/>
          <a:srcRect l="10227" t="9091" r="38635"/>
          <a:stretch>
            <a:fillRect/>
          </a:stretch>
        </p:blipFill>
        <p:spPr bwMode="auto">
          <a:xfrm>
            <a:off x="1071538" y="285728"/>
            <a:ext cx="1071570" cy="1428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928662" y="571480"/>
            <a:ext cx="80010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Технологии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966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00166" y="1240681"/>
            <a:ext cx="6572296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технология проблемного обучения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restoran-relaks.ru/sites/restoran-relaks.ru/files/gal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071546"/>
            <a:ext cx="714380" cy="67837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00166" y="2214554"/>
            <a:ext cx="6643734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игровые технологии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restoran-relaks.ru/sites/restoran-relaks.ru/files/gal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2045419"/>
            <a:ext cx="714380" cy="67837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500166" y="3000372"/>
            <a:ext cx="6643734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технология критического мышления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http://restoran-relaks.ru/sites/restoran-relaks.ru/files/gal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2831237"/>
            <a:ext cx="714380" cy="67837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500166" y="3929066"/>
            <a:ext cx="6643734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технологии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http://restoran-relaks.ru/sites/restoran-relaks.ru/files/gal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3759931"/>
            <a:ext cx="714380" cy="678374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1500166" y="4857760"/>
            <a:ext cx="6715172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технологи проектного обучения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 descr="http://restoran-relaks.ru/sites/restoran-relaks.ru/files/gal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4688625"/>
            <a:ext cx="714380" cy="678374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1428728" y="5643578"/>
            <a:ext cx="5643602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информационно-коммуникационные технологии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2" descr="http://restoran-relaks.ru/sites/restoran-relaks.ru/files/gal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5474443"/>
            <a:ext cx="714380" cy="678374"/>
          </a:xfrm>
          <a:prstGeom prst="rect">
            <a:avLst/>
          </a:prstGeom>
          <a:noFill/>
        </p:spPr>
      </p:pic>
      <p:pic>
        <p:nvPicPr>
          <p:cNvPr id="61442" name="Picture 2" descr="C:\Users\Анечка\Desktop\Аттестация\технологии\DSCN1966.JPG"/>
          <p:cNvPicPr>
            <a:picLocks noChangeAspect="1" noChangeArrowheads="1"/>
          </p:cNvPicPr>
          <p:nvPr/>
        </p:nvPicPr>
        <p:blipFill>
          <a:blip r:embed="rId4" cstate="print"/>
          <a:srcRect t="15201" b="18929"/>
          <a:stretch>
            <a:fillRect/>
          </a:stretch>
        </p:blipFill>
        <p:spPr bwMode="auto">
          <a:xfrm>
            <a:off x="7072330" y="5500702"/>
            <a:ext cx="1785950" cy="1000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C:\Users\Анечка\Desktop\Аттестация\технологии\20171229_0919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5" y="1000108"/>
            <a:ext cx="2333641" cy="1750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4755" name="Picture 3" descr="C:\Users\Анечка\Desktop\Аттестация\технологии\20171229_0946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1000108"/>
            <a:ext cx="2381235" cy="1785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4756" name="Picture 4" descr="C:\Users\Анечка\Desktop\Аттестация\технологии\IMG_20171020_111833.jpg"/>
          <p:cNvPicPr>
            <a:picLocks noChangeAspect="1" noChangeArrowheads="1"/>
          </p:cNvPicPr>
          <p:nvPr/>
        </p:nvPicPr>
        <p:blipFill>
          <a:blip r:embed="rId4" cstate="print"/>
          <a:srcRect l="13068" r="38352"/>
          <a:stretch>
            <a:fillRect/>
          </a:stretch>
        </p:blipFill>
        <p:spPr bwMode="auto">
          <a:xfrm>
            <a:off x="6357950" y="1000108"/>
            <a:ext cx="2214578" cy="2067918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1142944" y="428604"/>
            <a:ext cx="80010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Игровые технологии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966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000100" y="3429000"/>
            <a:ext cx="80010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 технологии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966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4757" name="Picture 5" descr="C:\Users\Анечка\Desktop\Аттестация\технологии\20180227_1215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23746" y="3929066"/>
            <a:ext cx="2762436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4758" name="Picture 6" descr="C:\Users\Анечка\Desktop\Аттестация\технологии\IMG_20171013_084019.jpg"/>
          <p:cNvPicPr>
            <a:picLocks noChangeAspect="1" noChangeArrowheads="1"/>
          </p:cNvPicPr>
          <p:nvPr/>
        </p:nvPicPr>
        <p:blipFill>
          <a:blip r:embed="rId6" cstate="print"/>
          <a:srcRect t="27430" r="16992"/>
          <a:stretch>
            <a:fillRect/>
          </a:stretch>
        </p:blipFill>
        <p:spPr bwMode="auto">
          <a:xfrm>
            <a:off x="4572000" y="4214818"/>
            <a:ext cx="3922256" cy="19288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3" name="Picture 7" descr="C:\Users\Анечка\Desktop\Аттестация\технологии\IMG_20161122_134704.jpg"/>
          <p:cNvPicPr>
            <a:picLocks noChangeAspect="1" noChangeArrowheads="1"/>
          </p:cNvPicPr>
          <p:nvPr/>
        </p:nvPicPr>
        <p:blipFill>
          <a:blip r:embed="rId2" cstate="print"/>
          <a:srcRect t="13889" r="19531"/>
          <a:stretch>
            <a:fillRect/>
          </a:stretch>
        </p:blipFill>
        <p:spPr bwMode="auto">
          <a:xfrm>
            <a:off x="3000364" y="2928934"/>
            <a:ext cx="3797740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Прямоугольник 17"/>
          <p:cNvSpPr/>
          <p:nvPr/>
        </p:nvSpPr>
        <p:spPr>
          <a:xfrm>
            <a:off x="1142944" y="428604"/>
            <a:ext cx="80010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Технология проектного обучения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966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5778" name="Picture 2" descr="C:\Users\Анечка\Desktop\Аттестация\технологии\20180316_112040.jpg"/>
          <p:cNvPicPr>
            <a:picLocks noChangeAspect="1" noChangeArrowheads="1"/>
          </p:cNvPicPr>
          <p:nvPr/>
        </p:nvPicPr>
        <p:blipFill>
          <a:blip r:embed="rId3" cstate="print"/>
          <a:srcRect r="9090"/>
          <a:stretch>
            <a:fillRect/>
          </a:stretch>
        </p:blipFill>
        <p:spPr bwMode="auto">
          <a:xfrm>
            <a:off x="1142976" y="928670"/>
            <a:ext cx="2143140" cy="17680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5779" name="Picture 3" descr="C:\Users\Анечка\Desktop\Аттестация\технологии\20180316_1127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928670"/>
            <a:ext cx="2190765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5780" name="Picture 4" descr="C:\Users\Анечка\Desktop\Аттестация\технологии\20180316_1145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928670"/>
            <a:ext cx="2095483" cy="1714512"/>
          </a:xfrm>
          <a:prstGeom prst="rect">
            <a:avLst/>
          </a:prstGeom>
          <a:noFill/>
        </p:spPr>
      </p:pic>
      <p:pic>
        <p:nvPicPr>
          <p:cNvPr id="75781" name="Picture 5" descr="C:\Users\Анечка\Desktop\Аттестация\технологии\IMG_20161025_121554.jpg"/>
          <p:cNvPicPr>
            <a:picLocks noChangeAspect="1" noChangeArrowheads="1"/>
          </p:cNvPicPr>
          <p:nvPr/>
        </p:nvPicPr>
        <p:blipFill>
          <a:blip r:embed="rId6" cstate="print"/>
          <a:srcRect l="16797" t="9027" r="40820"/>
          <a:stretch>
            <a:fillRect/>
          </a:stretch>
        </p:blipFill>
        <p:spPr bwMode="auto">
          <a:xfrm>
            <a:off x="1071538" y="3770398"/>
            <a:ext cx="2143140" cy="2587560"/>
          </a:xfrm>
          <a:prstGeom prst="rect">
            <a:avLst/>
          </a:prstGeom>
          <a:noFill/>
        </p:spPr>
      </p:pic>
      <p:pic>
        <p:nvPicPr>
          <p:cNvPr id="75782" name="Picture 6" descr="C:\Users\Анечка\Desktop\Аттестация\технологии\IMG_20161025_124412.jpg"/>
          <p:cNvPicPr>
            <a:picLocks noChangeAspect="1" noChangeArrowheads="1"/>
          </p:cNvPicPr>
          <p:nvPr/>
        </p:nvPicPr>
        <p:blipFill>
          <a:blip r:embed="rId7" cstate="print"/>
          <a:srcRect l="13235" r="28860"/>
          <a:stretch>
            <a:fillRect/>
          </a:stretch>
        </p:blipFill>
        <p:spPr bwMode="auto">
          <a:xfrm>
            <a:off x="6500826" y="3929066"/>
            <a:ext cx="2286016" cy="24288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2786058"/>
            <a:ext cx="80010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966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school3.45vargashi.ru/wp-content/uploads/2014/12/fgos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120" t="6154" r="20859"/>
          <a:stretch>
            <a:fillRect/>
          </a:stretch>
        </p:blipFill>
        <p:spPr bwMode="auto">
          <a:xfrm>
            <a:off x="214282" y="3429000"/>
            <a:ext cx="3500462" cy="321471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57290" y="285728"/>
            <a:ext cx="75009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Личностные результаты: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развитие навыков сотрудничества со взрослыми и сверстниками в разных социальных ситуациях;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умение не создавать конфликтов и находить выходы из спорных ситуаций.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966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71802" y="2643182"/>
            <a:ext cx="578647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Метапредметные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 результаты:</a:t>
            </a:r>
            <a:r>
              <a:rPr lang="ru-RU" sz="2800" dirty="0" smtClean="0"/>
              <a:t>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готовность слушать собеседника и вести диалог; готовность признавать возможность существования различных точек зрения и права каждого иметь свою;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излагать свое мнение и аргументировать свою точку зрения и оценку событий;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готовность конструктивно разрешать конфликты посредством учета интересов сторон и сотрудничества.</a:t>
            </a:r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966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28860" y="21429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Противоречия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966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5400000">
            <a:off x="2322497" y="3536157"/>
            <a:ext cx="4642676" cy="794"/>
          </a:xfrm>
          <a:prstGeom prst="line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10800000">
            <a:off x="1071538" y="2714620"/>
            <a:ext cx="7500990" cy="1588"/>
          </a:xfrm>
          <a:prstGeom prst="line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1000100" y="1000108"/>
            <a:ext cx="3286148" cy="1571636"/>
          </a:xfrm>
          <a:prstGeom prst="roundRect">
            <a:avLst/>
          </a:prstGeom>
          <a:solidFill>
            <a:schemeClr val="accent6">
              <a:lumMod val="60000"/>
              <a:lumOff val="40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Между необходимостью целенаправленного, системного формирования навыков сотрудничества</a:t>
            </a:r>
          </a:p>
          <a:p>
            <a:pPr algn="ctr"/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929190" y="1000108"/>
            <a:ext cx="3571900" cy="1500198"/>
          </a:xfrm>
          <a:prstGeom prst="roundRect">
            <a:avLst/>
          </a:prstGeom>
          <a:solidFill>
            <a:schemeClr val="accent6">
              <a:lumMod val="60000"/>
              <a:lumOff val="40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95250" algn="l"/>
              </a:tabLst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Недостаточным количеством методических разработок по проблеме формирования готовности к сотрудничеству</a:t>
            </a:r>
          </a:p>
          <a:p>
            <a:pPr algn="ctr"/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rot="10800000">
            <a:off x="1285852" y="6000768"/>
            <a:ext cx="7500990" cy="1588"/>
          </a:xfrm>
          <a:prstGeom prst="line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" name="Двойная стрелка влево/вправо 18"/>
          <p:cNvSpPr/>
          <p:nvPr/>
        </p:nvSpPr>
        <p:spPr>
          <a:xfrm>
            <a:off x="4214810" y="1500174"/>
            <a:ext cx="785818" cy="357190"/>
          </a:xfrm>
          <a:prstGeom prst="left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000100" y="2928934"/>
            <a:ext cx="3286148" cy="2928958"/>
          </a:xfrm>
          <a:prstGeom prst="roundRect">
            <a:avLst/>
          </a:prstGeom>
          <a:solidFill>
            <a:schemeClr val="accent6">
              <a:lumMod val="60000"/>
              <a:lumOff val="40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Между зафиксированными во ФГОС НОО требованиями к сформированности коммуникативных УУД как обязательной составляющей результата образования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072066" y="3143248"/>
            <a:ext cx="3571900" cy="2357454"/>
          </a:xfrm>
          <a:prstGeom prst="roundRect">
            <a:avLst/>
          </a:prstGeom>
          <a:solidFill>
            <a:schemeClr val="accent6">
              <a:lumMod val="60000"/>
              <a:lumOff val="40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9525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недостаточным уровнем сформированности навыков сотрудничества у младших школьников на основе результатов статистических исследований.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6" name="Двойная стрелка влево/вправо 25"/>
          <p:cNvSpPr/>
          <p:nvPr/>
        </p:nvSpPr>
        <p:spPr>
          <a:xfrm>
            <a:off x="4286248" y="4071942"/>
            <a:ext cx="785818" cy="357190"/>
          </a:xfrm>
          <a:prstGeom prst="left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1538" y="2214554"/>
            <a:ext cx="2428892" cy="1200329"/>
          </a:xfrm>
          <a:prstGeom prst="rect">
            <a:avLst/>
          </a:prstGeom>
          <a:solidFill>
            <a:srgbClr val="996633">
              <a:alpha val="36000"/>
            </a:srgbClr>
          </a:solidFill>
          <a:ln>
            <a:solidFill>
              <a:srgbClr val="996633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Monotype Corsiva" pitchFamily="66" charset="0"/>
              </a:rPr>
              <a:t>Александр Григорьевич </a:t>
            </a:r>
            <a:r>
              <a:rPr lang="ru-RU" sz="2400" dirty="0" err="1" smtClean="0">
                <a:latin typeface="Monotype Corsiva" pitchFamily="66" charset="0"/>
              </a:rPr>
              <a:t>Асмолов</a:t>
            </a:r>
            <a:endParaRPr lang="ru-RU" sz="2400" dirty="0">
              <a:latin typeface="Monotype Corsiva" pitchFamily="66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428604"/>
            <a:ext cx="1844278" cy="190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3429000"/>
            <a:ext cx="1526988" cy="2209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3571868" y="2357435"/>
            <a:ext cx="2428892" cy="830997"/>
          </a:xfrm>
          <a:prstGeom prst="rect">
            <a:avLst/>
          </a:prstGeom>
          <a:solidFill>
            <a:srgbClr val="996633">
              <a:alpha val="36000"/>
            </a:srgbClr>
          </a:solidFill>
          <a:ln>
            <a:solidFill>
              <a:srgbClr val="996633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Monotype Corsiva" pitchFamily="66" charset="0"/>
              </a:rPr>
              <a:t>Марина Сергеевна Соловейчик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43637" y="2357435"/>
            <a:ext cx="2428892" cy="830997"/>
          </a:xfrm>
          <a:prstGeom prst="rect">
            <a:avLst/>
          </a:prstGeom>
          <a:solidFill>
            <a:srgbClr val="996633">
              <a:alpha val="36000"/>
            </a:srgbClr>
          </a:solidFill>
          <a:ln>
            <a:solidFill>
              <a:srgbClr val="996633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Monotype Corsiva" pitchFamily="66" charset="0"/>
              </a:rPr>
              <a:t>Ирина Алексеевна Зимняя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8662" y="5572140"/>
            <a:ext cx="2428892" cy="830997"/>
          </a:xfrm>
          <a:prstGeom prst="rect">
            <a:avLst/>
          </a:prstGeom>
          <a:solidFill>
            <a:srgbClr val="996633">
              <a:alpha val="36000"/>
            </a:srgbClr>
          </a:solidFill>
          <a:ln>
            <a:solidFill>
              <a:srgbClr val="996633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Monotype Corsiva" pitchFamily="66" charset="0"/>
              </a:rPr>
              <a:t>Валентина </a:t>
            </a:r>
            <a:r>
              <a:rPr lang="ru-RU" sz="2400" dirty="0" err="1" smtClean="0">
                <a:latin typeface="Monotype Corsiva" pitchFamily="66" charset="0"/>
              </a:rPr>
              <a:t>ЯковлевнаЛяудис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43306" y="5429264"/>
            <a:ext cx="2500330" cy="1200329"/>
          </a:xfrm>
          <a:prstGeom prst="rect">
            <a:avLst/>
          </a:prstGeom>
          <a:solidFill>
            <a:srgbClr val="996633">
              <a:alpha val="36000"/>
            </a:srgbClr>
          </a:solidFill>
          <a:ln>
            <a:solidFill>
              <a:srgbClr val="996633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Monotype Corsiva" pitchFamily="66" charset="0"/>
              </a:rPr>
              <a:t>Анна Александровна </a:t>
            </a:r>
            <a:r>
              <a:rPr lang="ru-RU" sz="2400" dirty="0" err="1" smtClean="0">
                <a:latin typeface="Monotype Corsiva" pitchFamily="66" charset="0"/>
              </a:rPr>
              <a:t>Люблинская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15074" y="5643578"/>
            <a:ext cx="2428892" cy="830997"/>
          </a:xfrm>
          <a:prstGeom prst="rect">
            <a:avLst/>
          </a:prstGeom>
          <a:solidFill>
            <a:srgbClr val="996633">
              <a:alpha val="36000"/>
            </a:srgbClr>
          </a:solidFill>
          <a:ln>
            <a:solidFill>
              <a:srgbClr val="996633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Monotype Corsiva" pitchFamily="66" charset="0"/>
              </a:rPr>
              <a:t>Лидия Ильинична </a:t>
            </a:r>
            <a:r>
              <a:rPr lang="ru-RU" sz="2400" dirty="0" err="1" smtClean="0">
                <a:latin typeface="Monotype Corsiva" pitchFamily="66" charset="0"/>
              </a:rPr>
              <a:t>Божович</a:t>
            </a:r>
            <a:endParaRPr lang="ru-RU" sz="2400" dirty="0">
              <a:latin typeface="Monotype Corsiva" pitchFamily="66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3357562"/>
            <a:ext cx="1571636" cy="2166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28" y="3500438"/>
            <a:ext cx="1558526" cy="2174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00496" y="428604"/>
            <a:ext cx="1571636" cy="1985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72264" y="500042"/>
            <a:ext cx="1526988" cy="195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43042" y="428604"/>
            <a:ext cx="67151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Сотрудничество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966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71538" y="3643314"/>
            <a:ext cx="7572428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Сотрудничество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это участие в каком-либо общем деле; совместные действия, деятельность.</a:t>
            </a:r>
          </a:p>
          <a:p>
            <a:pPr algn="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В.А. Ефремова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00100" y="1500174"/>
            <a:ext cx="7715304" cy="15001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Сотрудничество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такая стратегия взаимодействия, которая позволяет партнерам придти к альтернативе, полностью удовлетворяющей интересы обеих сторон. </a:t>
            </a:r>
          </a:p>
          <a:p>
            <a:pPr lvl="0" indent="45085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Е.В.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Андриенко</a:t>
            </a:r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43042" y="428604"/>
            <a:ext cx="67151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Навыки сотрудничества по 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Г.М. Андреевой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966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71538" y="1720982"/>
            <a:ext cx="7572428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Коммуникативная сторона общения: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цели, мотивы,  средства и стимулы общения, умение чётко излагать свои мысли;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42976" y="2863990"/>
            <a:ext cx="7572428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Перцептивная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сторона общения: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эмпатии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рефлексия,  умение слушать и слышать,  правильно интерпретировать информацию;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42976" y="4071942"/>
            <a:ext cx="7572428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Интерактивная сторона общения: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самоорганизация общения,  умение проводить беседу,  увлечь за собой, сформулировать требование, умение поощрять, наказывать.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 descr="http://restoran-relaks.ru/sites/restoran-relaks.ru/files/gal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285860"/>
            <a:ext cx="714380" cy="678374"/>
          </a:xfrm>
          <a:prstGeom prst="rect">
            <a:avLst/>
          </a:prstGeom>
          <a:noFill/>
        </p:spPr>
      </p:pic>
      <p:pic>
        <p:nvPicPr>
          <p:cNvPr id="16" name="Picture 2" descr="http://restoran-relaks.ru/sites/restoran-relaks.ru/files/gal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500306"/>
            <a:ext cx="714380" cy="678374"/>
          </a:xfrm>
          <a:prstGeom prst="rect">
            <a:avLst/>
          </a:prstGeom>
          <a:noFill/>
        </p:spPr>
      </p:pic>
      <p:pic>
        <p:nvPicPr>
          <p:cNvPr id="18" name="Picture 2" descr="http://restoran-relaks.ru/sites/restoran-relaks.ru/files/gal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3643314"/>
            <a:ext cx="714380" cy="67837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1857364"/>
            <a:ext cx="7572428" cy="23574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Внеклассное занятие 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специально организуемые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внеучебные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занятия, которые способствуют углублению знаний, развитию умений и навыков, удовлетворению и развитию интересов, способностей и обеспечению разумного отдыха обучающихся.</a:t>
            </a:r>
          </a:p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М.И. Рожков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500042"/>
            <a:ext cx="67866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Структура внеклассного занятия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966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1928794" y="157161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4963</TotalTime>
  <Words>1234</Words>
  <Application>Microsoft Office PowerPoint</Application>
  <PresentationFormat>Экран (4:3)</PresentationFormat>
  <Paragraphs>312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ANNA</dc:creator>
  <cp:lastModifiedBy>Анечка</cp:lastModifiedBy>
  <cp:revision>258</cp:revision>
  <dcterms:created xsi:type="dcterms:W3CDTF">2015-04-21T13:30:22Z</dcterms:created>
  <dcterms:modified xsi:type="dcterms:W3CDTF">2019-01-09T09:57:10Z</dcterms:modified>
</cp:coreProperties>
</file>