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74" r:id="rId5"/>
    <p:sldId id="275" r:id="rId6"/>
    <p:sldId id="260" r:id="rId7"/>
    <p:sldId id="276" r:id="rId8"/>
    <p:sldId id="261" r:id="rId9"/>
    <p:sldId id="277" r:id="rId10"/>
    <p:sldId id="262" r:id="rId11"/>
    <p:sldId id="27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3A3"/>
    <a:srgbClr val="993366"/>
    <a:srgbClr val="FF8585"/>
    <a:srgbClr val="FF5050"/>
    <a:srgbClr val="FF9900"/>
    <a:srgbClr val="9966FF"/>
    <a:srgbClr val="FFCC00"/>
    <a:srgbClr val="800080"/>
    <a:srgbClr val="FAFAFA"/>
    <a:srgbClr val="FF004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100" d="100"/>
          <a:sy n="100" d="100"/>
        </p:scale>
        <p:origin x="-1950" y="-4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874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4265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03.01.2017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03.01.2017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03.01.2017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03.01.2017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03.01.2017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03.01.2017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pPr/>
              <a:t>03.01.2017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93776" y="1899124"/>
            <a:ext cx="5150224" cy="1876607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itchFamily="18" charset="0"/>
              </a:rPr>
              <a:t>Формирование </a:t>
            </a:r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itchFamily="18" charset="0"/>
              </a:rPr>
              <a:t>умения работать с информацией у обучающихся начальной школы</a:t>
            </a:r>
            <a:endParaRPr lang="ru-RU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ambria" pitchFamily="18" charset="0"/>
            </a:endParaRPr>
          </a:p>
        </p:txBody>
      </p:sp>
      <p:sp>
        <p:nvSpPr>
          <p:cNvPr id="8" name="Подзаголовок 5"/>
          <p:cNvSpPr txBox="1">
            <a:spLocks/>
          </p:cNvSpPr>
          <p:nvPr/>
        </p:nvSpPr>
        <p:spPr>
          <a:xfrm>
            <a:off x="6890951" y="6198973"/>
            <a:ext cx="2145957" cy="3974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2017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г.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itchFamily="18" charset="0"/>
              <a:ea typeface="+mn-ea"/>
              <a:cs typeface="+mn-cs"/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 bwMode="auto">
          <a:xfrm>
            <a:off x="4160838" y="184150"/>
            <a:ext cx="4325937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buSzPct val="60000"/>
              <a:buFont typeface="Wingdings" pitchFamily="2" charset="2"/>
              <a:buNone/>
              <a:defRPr/>
            </a:pP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" pitchFamily="18" charset="0"/>
                <a:cs typeface="Arial" pitchFamily="34" charset="0"/>
              </a:rPr>
              <a:t>МБОУ ПГО </a:t>
            </a:r>
          </a:p>
          <a:p>
            <a:pPr eaLnBrk="0" hangingPunct="0">
              <a:spcBef>
                <a:spcPct val="20000"/>
              </a:spcBef>
              <a:buSzPct val="60000"/>
              <a:buFont typeface="Wingdings" pitchFamily="2" charset="2"/>
              <a:buNone/>
              <a:defRPr/>
            </a:pP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" pitchFamily="18" charset="0"/>
                <a:cs typeface="Arial" pitchFamily="34" charset="0"/>
              </a:rPr>
              <a:t>«</a:t>
            </a:r>
            <a:r>
              <a:rPr lang="ru-RU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" pitchFamily="18" charset="0"/>
                <a:cs typeface="Arial" pitchFamily="34" charset="0"/>
              </a:rPr>
              <a:t>Трифоновская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" pitchFamily="18" charset="0"/>
                <a:cs typeface="Arial" pitchFamily="34" charset="0"/>
              </a:rPr>
              <a:t> средняя </a:t>
            </a:r>
          </a:p>
          <a:p>
            <a:pPr eaLnBrk="0" hangingPunct="0">
              <a:spcBef>
                <a:spcPct val="20000"/>
              </a:spcBef>
              <a:buSzPct val="60000"/>
              <a:buFont typeface="Wingdings" pitchFamily="2" charset="2"/>
              <a:buNone/>
              <a:defRPr/>
            </a:pP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" pitchFamily="18" charset="0"/>
                <a:cs typeface="Arial" pitchFamily="34" charset="0"/>
              </a:rPr>
              <a:t>общеобразовательная </a:t>
            </a:r>
          </a:p>
          <a:p>
            <a:pPr eaLnBrk="0" hangingPunct="0">
              <a:spcBef>
                <a:spcPct val="20000"/>
              </a:spcBef>
              <a:buSzPct val="60000"/>
              <a:buFont typeface="Wingdings" pitchFamily="2" charset="2"/>
              <a:buNone/>
              <a:defRPr/>
            </a:pP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" pitchFamily="18" charset="0"/>
                <a:cs typeface="Arial" pitchFamily="34" charset="0"/>
              </a:rPr>
              <a:t>школа» 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1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81475" y="4537075"/>
            <a:ext cx="7453313" cy="1258888"/>
          </a:xfrm>
        </p:spPr>
        <p:txBody>
          <a:bodyPr/>
          <a:lstStyle/>
          <a:p>
            <a:pPr algn="l"/>
            <a:r>
              <a:rPr lang="ru-RU" sz="2000" dirty="0" smtClean="0">
                <a:solidFill>
                  <a:srgbClr val="0D0D0D"/>
                </a:solidFill>
                <a:latin typeface="Georgia" pitchFamily="18" charset="0"/>
                <a:cs typeface="Times New Roman" pitchFamily="18" charset="0"/>
              </a:rPr>
              <a:t>Порошина Татьяна Анатольевна</a:t>
            </a:r>
          </a:p>
          <a:p>
            <a:pPr algn="l"/>
            <a:r>
              <a:rPr lang="ru-RU" sz="2000" dirty="0" smtClean="0">
                <a:solidFill>
                  <a:srgbClr val="0D0D0D"/>
                </a:solidFill>
                <a:latin typeface="Georgia" pitchFamily="18" charset="0"/>
                <a:cs typeface="Times New Roman" pitchFamily="18" charset="0"/>
              </a:rPr>
              <a:t>учитель начальных классов</a:t>
            </a:r>
          </a:p>
          <a:p>
            <a:pPr algn="r"/>
            <a:endParaRPr lang="ru-RU" sz="2000" dirty="0" smtClean="0">
              <a:solidFill>
                <a:srgbClr val="0D0D0D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383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0412" y="363795"/>
            <a:ext cx="7886700" cy="795801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itchFamily="18" charset="0"/>
              </a:rPr>
              <a:t>Проектная деятельность</a:t>
            </a:r>
            <a:endParaRPr lang="ru-RU" sz="3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ambria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296" r="8532"/>
          <a:stretch>
            <a:fillRect/>
          </a:stretch>
        </p:blipFill>
        <p:spPr bwMode="auto">
          <a:xfrm>
            <a:off x="1980876" y="2305050"/>
            <a:ext cx="1457239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" name="Скругленный прямоугольник 64"/>
          <p:cNvSpPr/>
          <p:nvPr/>
        </p:nvSpPr>
        <p:spPr>
          <a:xfrm>
            <a:off x="285750" y="1504950"/>
            <a:ext cx="2295525" cy="1371599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Задания с неполными исходными данными, требующих поиска дополнительных сведений в различных источниках</a:t>
            </a:r>
          </a:p>
        </p:txBody>
      </p:sp>
      <p:sp>
        <p:nvSpPr>
          <p:cNvPr id="46" name="Text Box 10"/>
          <p:cNvSpPr txBox="1">
            <a:spLocks noChangeArrowheads="1"/>
          </p:cNvSpPr>
          <p:nvPr/>
        </p:nvSpPr>
        <p:spPr bwMode="gray">
          <a:xfrm>
            <a:off x="4876800" y="1481416"/>
            <a:ext cx="4476750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должен сделать самостоятельный вывод на основе сообщаемых сведений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Cambria" pitchFamily="18" charset="0"/>
            </a:endParaRPr>
          </a:p>
        </p:txBody>
      </p:sp>
      <p:sp>
        <p:nvSpPr>
          <p:cNvPr id="47" name="Овал 46"/>
          <p:cNvSpPr/>
          <p:nvPr/>
        </p:nvSpPr>
        <p:spPr>
          <a:xfrm>
            <a:off x="4314825" y="2000250"/>
            <a:ext cx="609600" cy="6096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ysClr val="windowText" lastClr="000000"/>
                </a:solidFill>
                <a:latin typeface="Cambria" pitchFamily="18" charset="0"/>
              </a:rPr>
              <a:t>1</a:t>
            </a:r>
            <a:endParaRPr lang="ru-RU" b="1" dirty="0">
              <a:solidFill>
                <a:sysClr val="windowText" lastClr="000000"/>
              </a:solidFill>
              <a:latin typeface="Cambria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867274" y="2286000"/>
            <a:ext cx="4276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50000"/>
                  </a:schemeClr>
                </a:solidFill>
              </a:rPr>
              <a:t>………………………………………………………………..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4552950" y="3016419"/>
            <a:ext cx="44196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должен выполнить реферирование или конспектирование каких-либо источников информации;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Овал 48"/>
          <p:cNvSpPr/>
          <p:nvPr/>
        </p:nvSpPr>
        <p:spPr>
          <a:xfrm>
            <a:off x="3943350" y="3438525"/>
            <a:ext cx="609600" cy="6096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ysClr val="windowText" lastClr="000000"/>
                </a:solidFill>
                <a:latin typeface="Cambria" pitchFamily="18" charset="0"/>
              </a:rPr>
              <a:t>2</a:t>
            </a:r>
            <a:endParaRPr lang="ru-RU" b="1" dirty="0">
              <a:solidFill>
                <a:sysClr val="windowText" lastClr="000000"/>
              </a:solidFill>
              <a:latin typeface="Cambria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400549" y="3838575"/>
            <a:ext cx="4276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50000"/>
                  </a:schemeClr>
                </a:solidFill>
              </a:rPr>
              <a:t>………………………………………………………………..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3540310" y="4456182"/>
            <a:ext cx="586086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имеет дело с двумя или более способами организации информации;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Овал 50"/>
          <p:cNvSpPr/>
          <p:nvPr/>
        </p:nvSpPr>
        <p:spPr>
          <a:xfrm>
            <a:off x="2914650" y="4610100"/>
            <a:ext cx="609600" cy="609600"/>
          </a:xfrm>
          <a:prstGeom prst="ellipse">
            <a:avLst/>
          </a:prstGeom>
          <a:solidFill>
            <a:srgbClr val="993366"/>
          </a:solidFill>
          <a:ln>
            <a:solidFill>
              <a:srgbClr val="99336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ysClr val="windowText" lastClr="000000"/>
                </a:solidFill>
                <a:latin typeface="Cambria" pitchFamily="18" charset="0"/>
              </a:rPr>
              <a:t>3</a:t>
            </a:r>
            <a:endParaRPr lang="ru-RU" b="1" dirty="0">
              <a:solidFill>
                <a:sysClr val="windowText" lastClr="000000"/>
              </a:solidFill>
              <a:latin typeface="Cambria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524249" y="4953000"/>
            <a:ext cx="4276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50000"/>
                  </a:schemeClr>
                </a:solidFill>
              </a:rPr>
              <a:t>………………………………………………………………..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 flipH="1">
            <a:off x="1019174" y="5348556"/>
            <a:ext cx="7981949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олжен представить какие-либо имеющиеся или полученные сведения в двух или более видах, предполагающих выполнение тех или иных самостоятельных действий с техникой для приема, передачи или обработки информации.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Овал 52"/>
          <p:cNvSpPr/>
          <p:nvPr/>
        </p:nvSpPr>
        <p:spPr>
          <a:xfrm>
            <a:off x="428625" y="6086475"/>
            <a:ext cx="609600" cy="6096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ysClr val="windowText" lastClr="000000"/>
                </a:solidFill>
                <a:latin typeface="Cambria" pitchFamily="18" charset="0"/>
              </a:rPr>
              <a:t>4</a:t>
            </a:r>
            <a:endParaRPr lang="ru-RU" b="1" dirty="0">
              <a:solidFill>
                <a:sysClr val="windowText" lastClr="000000"/>
              </a:solidFill>
              <a:latin typeface="Cambria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047748" y="6488668"/>
            <a:ext cx="5572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50000"/>
                  </a:schemeClr>
                </a:solidFill>
              </a:rPr>
              <a:t>………………………………………………………………..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6" name="Выгнутая вниз стрелка 55"/>
          <p:cNvSpPr/>
          <p:nvPr/>
        </p:nvSpPr>
        <p:spPr>
          <a:xfrm rot="18683559">
            <a:off x="-156381" y="2593257"/>
            <a:ext cx="5497998" cy="1751405"/>
          </a:xfrm>
          <a:prstGeom prst="curvedUpArrow">
            <a:avLst>
              <a:gd name="adj1" fmla="val 25000"/>
              <a:gd name="adj2" fmla="val 50000"/>
              <a:gd name="adj3" fmla="val 22874"/>
            </a:avLst>
          </a:prstGeom>
          <a:solidFill>
            <a:srgbClr val="FF5050"/>
          </a:solidFill>
          <a:ln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425234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06112" y="3068895"/>
            <a:ext cx="7886700" cy="795801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itchFamily="18" charset="0"/>
              </a:rPr>
              <a:t>Спасибо за внимание!</a:t>
            </a:r>
            <a:endParaRPr lang="ru-RU" sz="3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ambria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0412" y="363795"/>
            <a:ext cx="7886700" cy="79580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itchFamily="18" charset="0"/>
              </a:rPr>
              <a:t>Информационная компетентность</a:t>
            </a:r>
            <a:endParaRPr lang="ru-RU" sz="4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ambria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3296" r="8532"/>
          <a:stretch>
            <a:fillRect/>
          </a:stretch>
        </p:blipFill>
        <p:spPr bwMode="auto">
          <a:xfrm>
            <a:off x="1562100" y="2295525"/>
            <a:ext cx="1828800" cy="1982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" name="Скругленный прямоугольник 64"/>
          <p:cNvSpPr/>
          <p:nvPr/>
        </p:nvSpPr>
        <p:spPr>
          <a:xfrm>
            <a:off x="133350" y="1504950"/>
            <a:ext cx="2209800" cy="140017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ик 65"/>
          <p:cNvSpPr/>
          <p:nvPr/>
        </p:nvSpPr>
        <p:spPr>
          <a:xfrm>
            <a:off x="361950" y="1529060"/>
            <a:ext cx="211455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Cambria" pitchFamily="18" charset="0"/>
              </a:rPr>
              <a:t>- свойство личности, проявляющееся в способности находить, хранить и применять информацию в различных её видах</a:t>
            </a:r>
            <a:endParaRPr lang="ru-RU" sz="1400" dirty="0">
              <a:latin typeface="Cambria" pitchFamily="18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3933825" y="2609850"/>
            <a:ext cx="5067300" cy="942975"/>
          </a:xfrm>
          <a:prstGeom prst="rect">
            <a:avLst/>
          </a:prstGeom>
          <a:ln>
            <a:solidFill>
              <a:srgbClr val="FF505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Прямоугольник 73"/>
          <p:cNvSpPr/>
          <p:nvPr/>
        </p:nvSpPr>
        <p:spPr>
          <a:xfrm>
            <a:off x="3924300" y="3629025"/>
            <a:ext cx="5067300" cy="942975"/>
          </a:xfrm>
          <a:prstGeom prst="rect">
            <a:avLst/>
          </a:prstGeom>
          <a:solidFill>
            <a:srgbClr val="FF505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Прямоугольник 74"/>
          <p:cNvSpPr/>
          <p:nvPr/>
        </p:nvSpPr>
        <p:spPr>
          <a:xfrm>
            <a:off x="3924300" y="4676775"/>
            <a:ext cx="5067300" cy="942975"/>
          </a:xfrm>
          <a:prstGeom prst="rect">
            <a:avLst/>
          </a:prstGeom>
          <a:solidFill>
            <a:srgbClr val="993366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Прямоугольник 75"/>
          <p:cNvSpPr/>
          <p:nvPr/>
        </p:nvSpPr>
        <p:spPr>
          <a:xfrm>
            <a:off x="3924300" y="5705475"/>
            <a:ext cx="5067300" cy="94297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Прямоугольник 76"/>
          <p:cNvSpPr/>
          <p:nvPr/>
        </p:nvSpPr>
        <p:spPr>
          <a:xfrm>
            <a:off x="3933825" y="1600200"/>
            <a:ext cx="5067300" cy="942975"/>
          </a:xfrm>
          <a:prstGeom prst="rect">
            <a:avLst/>
          </a:prstGeom>
          <a:solidFill>
            <a:srgbClr val="FFCC00"/>
          </a:solidFill>
          <a:ln>
            <a:solidFill>
              <a:srgbClr val="FFC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5602246" y="1777482"/>
            <a:ext cx="1614617" cy="58477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Cambria" pitchFamily="18" charset="0"/>
              </a:rPr>
              <a:t>ПОИСК</a:t>
            </a:r>
            <a:endParaRPr lang="ru-RU" b="1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371071" y="2727150"/>
            <a:ext cx="2178911" cy="64633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АНАЛИЗ</a:t>
            </a:r>
            <a:endParaRPr lang="ru-RU" b="1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025770" y="3814287"/>
            <a:ext cx="2758988" cy="58477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Cambria" pitchFamily="18" charset="0"/>
              </a:rPr>
              <a:t>ОБРАБОТКА</a:t>
            </a:r>
            <a:endParaRPr lang="ru-RU" b="1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418182" y="4834238"/>
            <a:ext cx="1992268" cy="64633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ОТБОР</a:t>
            </a:r>
            <a:endParaRPr lang="ru-RU" b="1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204253" y="5915194"/>
            <a:ext cx="2240694" cy="58477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Cambria" pitchFamily="18" charset="0"/>
              </a:rPr>
              <a:t>ПЕРЕДАЧА</a:t>
            </a:r>
            <a:endParaRPr lang="ru-RU" b="1" dirty="0">
              <a:solidFill>
                <a:schemeClr val="bg1"/>
              </a:solidFill>
              <a:latin typeface="Cambria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4610100"/>
            <a:ext cx="3027937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4" name="Прямая соединительная линия 103"/>
          <p:cNvCxnSpPr/>
          <p:nvPr/>
        </p:nvCxnSpPr>
        <p:spPr>
          <a:xfrm>
            <a:off x="2428875" y="6477000"/>
            <a:ext cx="1285875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5" name="Прямая соединительная линия 104"/>
          <p:cNvCxnSpPr/>
          <p:nvPr/>
        </p:nvCxnSpPr>
        <p:spPr>
          <a:xfrm>
            <a:off x="3709988" y="2064544"/>
            <a:ext cx="0" cy="441245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5" name="Прямая соединительная линия 114"/>
          <p:cNvCxnSpPr>
            <a:endCxn id="77" idx="1"/>
          </p:cNvCxnSpPr>
          <p:nvPr/>
        </p:nvCxnSpPr>
        <p:spPr>
          <a:xfrm>
            <a:off x="3714750" y="2071688"/>
            <a:ext cx="219075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6" name="Прямая соединительная линия 115"/>
          <p:cNvCxnSpPr/>
          <p:nvPr/>
        </p:nvCxnSpPr>
        <p:spPr>
          <a:xfrm>
            <a:off x="3712369" y="3059907"/>
            <a:ext cx="219075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7" name="Прямая соединительная линия 116"/>
          <p:cNvCxnSpPr/>
          <p:nvPr/>
        </p:nvCxnSpPr>
        <p:spPr>
          <a:xfrm>
            <a:off x="3705225" y="4174332"/>
            <a:ext cx="219075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8" name="Прямая соединительная линия 117"/>
          <p:cNvCxnSpPr/>
          <p:nvPr/>
        </p:nvCxnSpPr>
        <p:spPr>
          <a:xfrm>
            <a:off x="3705225" y="5133976"/>
            <a:ext cx="219075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9" name="Прямая соединительная линия 118"/>
          <p:cNvCxnSpPr/>
          <p:nvPr/>
        </p:nvCxnSpPr>
        <p:spPr>
          <a:xfrm>
            <a:off x="3702844" y="6234114"/>
            <a:ext cx="219075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724252341"/>
      </p:ext>
    </p:extLst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Прямоугольник 44"/>
          <p:cNvSpPr/>
          <p:nvPr/>
        </p:nvSpPr>
        <p:spPr>
          <a:xfrm>
            <a:off x="1552577" y="2733674"/>
            <a:ext cx="6029324" cy="1066801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900" dirty="0" smtClean="0">
                <a:solidFill>
                  <a:schemeClr val="tx1"/>
                </a:solidFill>
                <a:latin typeface="Cambria" pitchFamily="18" charset="0"/>
              </a:rPr>
              <a:t>умение находить информацию по заданному основанию, существенным признакам, представленную в явном и неявном виде</a:t>
            </a:r>
            <a:endParaRPr lang="ru-RU" sz="1900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0412" y="363795"/>
            <a:ext cx="7886700" cy="795801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itchFamily="18" charset="0"/>
              </a:rPr>
              <a:t>Группы учебных действий</a:t>
            </a:r>
            <a:endParaRPr lang="ru-RU" sz="3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ambria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3296" r="8532"/>
          <a:stretch>
            <a:fillRect/>
          </a:stretch>
        </p:blipFill>
        <p:spPr bwMode="auto">
          <a:xfrm>
            <a:off x="7315200" y="1914525"/>
            <a:ext cx="1828800" cy="1982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" name="Скругленный прямоугольник 64"/>
          <p:cNvSpPr/>
          <p:nvPr/>
        </p:nvSpPr>
        <p:spPr>
          <a:xfrm>
            <a:off x="3000375" y="1123950"/>
            <a:ext cx="5095875" cy="140017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Cambria" pitchFamily="18" charset="0"/>
              </a:rPr>
              <a:t>I </a:t>
            </a:r>
            <a:r>
              <a:rPr lang="ru-RU" sz="2000" b="1" dirty="0" smtClean="0">
                <a:solidFill>
                  <a:schemeClr val="tx1"/>
                </a:solidFill>
                <a:latin typeface="Cambria" pitchFamily="18" charset="0"/>
              </a:rPr>
              <a:t>ГРУППА. </a:t>
            </a:r>
            <a:r>
              <a:rPr lang="ru-RU" sz="2000" dirty="0" smtClean="0">
                <a:solidFill>
                  <a:schemeClr val="tx1"/>
                </a:solidFill>
                <a:latin typeface="Cambria" pitchFamily="18" charset="0"/>
              </a:rPr>
              <a:t>ПОИСК, СЕЛЕКЦИЯ, ФИКСАЦИЯ ИНФОРМАЦИИ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1533524" y="3990975"/>
            <a:ext cx="5791201" cy="1047748"/>
          </a:xfrm>
          <a:prstGeom prst="rect">
            <a:avLst/>
          </a:prstGeom>
          <a:solidFill>
            <a:srgbClr val="FF5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tx1"/>
                </a:solidFill>
                <a:latin typeface="Cambria" pitchFamily="18" charset="0"/>
              </a:rPr>
              <a:t>проводить селекцию данной информации</a:t>
            </a:r>
            <a:endParaRPr lang="ru-RU" sz="2400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1514476" y="5229224"/>
            <a:ext cx="5810250" cy="1152526"/>
          </a:xfrm>
          <a:prstGeom prst="rect">
            <a:avLst/>
          </a:prstGeom>
          <a:solidFill>
            <a:srgbClr val="9966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tx1"/>
                </a:solidFill>
                <a:latin typeface="Cambria" pitchFamily="18" charset="0"/>
              </a:rPr>
              <a:t>фиксировать информацию разными способами: словесно, в виде таблицы, рисованной схемы, графически</a:t>
            </a:r>
            <a:endParaRPr lang="ru-RU" sz="2400" dirty="0">
              <a:solidFill>
                <a:schemeClr val="tx1"/>
              </a:solidFill>
              <a:latin typeface="Cambria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26" y="2393350"/>
            <a:ext cx="1333500" cy="1441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8991" y="3943350"/>
            <a:ext cx="1138809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1613"/>
          <a:stretch>
            <a:fillRect/>
          </a:stretch>
        </p:blipFill>
        <p:spPr bwMode="auto">
          <a:xfrm>
            <a:off x="-114300" y="5105399"/>
            <a:ext cx="1703921" cy="1475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2425234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3298" t="36312" r="29739" b="8999"/>
          <a:stretch>
            <a:fillRect/>
          </a:stretch>
        </p:blipFill>
        <p:spPr bwMode="auto">
          <a:xfrm>
            <a:off x="123825" y="1990725"/>
            <a:ext cx="4429125" cy="4248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 l="28679" t="16646" r="26698" b="8386"/>
          <a:stretch>
            <a:fillRect/>
          </a:stretch>
        </p:blipFill>
        <p:spPr bwMode="auto">
          <a:xfrm>
            <a:off x="4524375" y="1857376"/>
            <a:ext cx="4505325" cy="430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296" r="8532"/>
          <a:stretch>
            <a:fillRect/>
          </a:stretch>
        </p:blipFill>
        <p:spPr bwMode="auto">
          <a:xfrm>
            <a:off x="6862433" y="771525"/>
            <a:ext cx="1071891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Скругленный прямоугольник 14"/>
          <p:cNvSpPr/>
          <p:nvPr/>
        </p:nvSpPr>
        <p:spPr>
          <a:xfrm>
            <a:off x="1628775" y="333375"/>
            <a:ext cx="5686425" cy="820667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Cambria" pitchFamily="18" charset="0"/>
              </a:rPr>
              <a:t>Задачи на поиск, получение, селекцию, фиксацию информации</a:t>
            </a:r>
            <a:endParaRPr lang="ru-RU" dirty="0" smtClean="0">
              <a:solidFill>
                <a:schemeClr val="tx1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425234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 l="16173" t="18198" r="52240" b="7964"/>
          <a:stretch>
            <a:fillRect/>
          </a:stretch>
        </p:blipFill>
        <p:spPr bwMode="auto">
          <a:xfrm>
            <a:off x="0" y="1397336"/>
            <a:ext cx="4152900" cy="5460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 cstate="print"/>
          <a:srcRect l="53410" t="21102" r="13545" b="20151"/>
          <a:stretch>
            <a:fillRect/>
          </a:stretch>
        </p:blipFill>
        <p:spPr bwMode="auto">
          <a:xfrm>
            <a:off x="4048125" y="1762125"/>
            <a:ext cx="5095875" cy="509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296" r="8532"/>
          <a:stretch>
            <a:fillRect/>
          </a:stretch>
        </p:blipFill>
        <p:spPr bwMode="auto">
          <a:xfrm>
            <a:off x="6862433" y="771525"/>
            <a:ext cx="1071891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Скругленный прямоугольник 14"/>
          <p:cNvSpPr/>
          <p:nvPr/>
        </p:nvSpPr>
        <p:spPr>
          <a:xfrm>
            <a:off x="1628775" y="333375"/>
            <a:ext cx="5686425" cy="820667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Cambria" pitchFamily="18" charset="0"/>
              </a:rPr>
              <a:t>Задачи на поиск, получение, селекцию, фиксацию информации</a:t>
            </a:r>
            <a:endParaRPr lang="ru-RU" dirty="0" smtClean="0">
              <a:solidFill>
                <a:schemeClr val="tx1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425234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0412" y="363795"/>
            <a:ext cx="7886700" cy="795801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itchFamily="18" charset="0"/>
              </a:rPr>
              <a:t>Группы учебных действий</a:t>
            </a:r>
            <a:endParaRPr lang="ru-RU" sz="3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ambria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3296" r="8532"/>
          <a:stretch>
            <a:fillRect/>
          </a:stretch>
        </p:blipFill>
        <p:spPr bwMode="auto">
          <a:xfrm>
            <a:off x="7315200" y="1914525"/>
            <a:ext cx="1828800" cy="1982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" name="Скругленный прямоугольник 64"/>
          <p:cNvSpPr/>
          <p:nvPr/>
        </p:nvSpPr>
        <p:spPr>
          <a:xfrm>
            <a:off x="3000375" y="1123950"/>
            <a:ext cx="5095875" cy="140017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Cambria" pitchFamily="18" charset="0"/>
              </a:rPr>
              <a:t>II </a:t>
            </a:r>
            <a:r>
              <a:rPr lang="ru-RU" sz="2000" b="1" dirty="0" smtClean="0">
                <a:solidFill>
                  <a:schemeClr val="tx1"/>
                </a:solidFill>
                <a:latin typeface="Cambria" pitchFamily="18" charset="0"/>
              </a:rPr>
              <a:t>ГРУППА. </a:t>
            </a:r>
            <a:r>
              <a:rPr lang="ru-RU" sz="2000" dirty="0" smtClean="0">
                <a:solidFill>
                  <a:schemeClr val="tx1"/>
                </a:solidFill>
                <a:latin typeface="Cambria" pitchFamily="18" charset="0"/>
              </a:rPr>
              <a:t>ПРЕОБРАЗОВАНИЕ, ИНТЕРПРЕТАЦИЯ И ПРИМЕНЕНИЕ ИНФОРМАЦИИ</a:t>
            </a:r>
          </a:p>
        </p:txBody>
      </p:sp>
      <p:sp>
        <p:nvSpPr>
          <p:cNvPr id="12" name="Пятиугольник 11"/>
          <p:cNvSpPr/>
          <p:nvPr/>
        </p:nvSpPr>
        <p:spPr>
          <a:xfrm>
            <a:off x="142874" y="3886200"/>
            <a:ext cx="3076576" cy="2762250"/>
          </a:xfrm>
          <a:prstGeom prst="homePlate">
            <a:avLst/>
          </a:prstGeom>
          <a:ln>
            <a:solidFill>
              <a:srgbClr val="FF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Cambria" pitchFamily="18" charset="0"/>
              </a:rPr>
              <a:t>УМЕНИЕ УПОРЯДОЧИВАТЬ ИНФОРМАЦИЮ ПО ЗАДАННОМУ ИЛИ САМОСТОЯТЕЛЬНО ВЫБРАННОМУ ОСНОВАНИЮ</a:t>
            </a:r>
            <a:endParaRPr lang="ru-RU" sz="1600" b="1" dirty="0">
              <a:latin typeface="Cambria" pitchFamily="18" charset="0"/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1990725" y="3886200"/>
            <a:ext cx="3543300" cy="2781300"/>
          </a:xfrm>
          <a:prstGeom prst="chevron">
            <a:avLst/>
          </a:prstGeom>
          <a:solidFill>
            <a:srgbClr val="993366"/>
          </a:solidFill>
          <a:ln>
            <a:solidFill>
              <a:srgbClr val="9933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09875" y="4219575"/>
            <a:ext cx="19907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Cambria" pitchFamily="18" charset="0"/>
              </a:rPr>
              <a:t>СРАВНИВАТЬ МЕЖДУ СОБОЙ ОБЪЕКТЫ</a:t>
            </a:r>
            <a:endParaRPr lang="ru-RU" sz="1600" b="1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09900" y="5172075"/>
            <a:ext cx="19907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Cambria" pitchFamily="18" charset="0"/>
              </a:rPr>
              <a:t>ПОНИМАТЬ ИНСТРУКЦИЮ К ВЫПОЛНЕНИЮ ЗАДАНИЯ</a:t>
            </a:r>
            <a:endParaRPr lang="ru-RU" sz="1600" b="1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16" name="Нашивка 15"/>
          <p:cNvSpPr/>
          <p:nvPr/>
        </p:nvSpPr>
        <p:spPr>
          <a:xfrm>
            <a:off x="4257674" y="3886200"/>
            <a:ext cx="5791201" cy="2781300"/>
          </a:xfrm>
          <a:prstGeom prst="chevro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629276" y="4133850"/>
            <a:ext cx="30861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ambria" pitchFamily="18" charset="0"/>
              </a:rPr>
              <a:t>УСТАНАВЛИВАТЬ ПРОСТЫЕ СВЯЗИ, 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ambria" pitchFamily="18" charset="0"/>
              </a:rPr>
              <a:t>ДЕЛАТЬ ПРЕПОЛОЖЕНИЯ И     ЭЛЕМЕНТАРНЫЕ ВЫВОДЫ,  ОСНОВЫВАЯСЬ НА ЛИЧНОМ ОПЫТЕ, 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ambria" pitchFamily="18" charset="0"/>
              </a:rPr>
              <a:t>НАХОДИТЬ АРГУМЕНТЫ, ПОДТВЕРЖДАЮЩИЕ ВЫВОДЫ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ambria" pitchFamily="18" charset="0"/>
              </a:rPr>
              <a:t>ОТВЕЧАТЬ НА ПОСТАВЛЕННЫЕ 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ambria" pitchFamily="18" charset="0"/>
              </a:rPr>
              <a:t>В ЗАДАЧЕ ВОПРОСЫ</a:t>
            </a:r>
            <a:endParaRPr lang="ru-RU" sz="1400" b="1" dirty="0">
              <a:solidFill>
                <a:schemeClr val="bg1"/>
              </a:solidFill>
              <a:latin typeface="Cambria" pitchFamily="18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350" y="2000250"/>
            <a:ext cx="2814638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2425234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296" r="8532"/>
          <a:stretch>
            <a:fillRect/>
          </a:stretch>
        </p:blipFill>
        <p:spPr bwMode="auto">
          <a:xfrm>
            <a:off x="6862433" y="771525"/>
            <a:ext cx="1071891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Скругленный прямоугольник 14"/>
          <p:cNvSpPr/>
          <p:nvPr/>
        </p:nvSpPr>
        <p:spPr>
          <a:xfrm>
            <a:off x="1628775" y="333375"/>
            <a:ext cx="5686425" cy="820667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Cambria" pitchFamily="18" charset="0"/>
              </a:rPr>
              <a:t>Задачи на преобразование, интерпретацию и применение информации</a:t>
            </a:r>
            <a:endParaRPr lang="ru-RU" dirty="0" smtClean="0">
              <a:solidFill>
                <a:schemeClr val="tx1"/>
              </a:solidFill>
              <a:latin typeface="Cambria" pitchFamily="18" charset="0"/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 cstate="print"/>
          <a:srcRect l="29721" t="18831" r="28367" b="7649"/>
          <a:stretch>
            <a:fillRect/>
          </a:stretch>
        </p:blipFill>
        <p:spPr bwMode="auto">
          <a:xfrm>
            <a:off x="133350" y="1724025"/>
            <a:ext cx="5010150" cy="494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4" cstate="print"/>
          <a:srcRect l="27583" t="39909" r="29990" b="17118"/>
          <a:stretch>
            <a:fillRect/>
          </a:stretch>
        </p:blipFill>
        <p:spPr bwMode="auto">
          <a:xfrm>
            <a:off x="4713689" y="2533650"/>
            <a:ext cx="4430311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2425234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Выгнутая вниз стрелка 35"/>
          <p:cNvSpPr/>
          <p:nvPr/>
        </p:nvSpPr>
        <p:spPr>
          <a:xfrm rot="1231067" flipV="1">
            <a:off x="-669352" y="1826557"/>
            <a:ext cx="10143695" cy="3864205"/>
          </a:xfrm>
          <a:prstGeom prst="curvedUpArrow">
            <a:avLst>
              <a:gd name="adj1" fmla="val 25000"/>
              <a:gd name="adj2" fmla="val 50000"/>
              <a:gd name="adj3" fmla="val 22874"/>
            </a:avLst>
          </a:prstGeom>
          <a:solidFill>
            <a:srgbClr val="FFA3A3"/>
          </a:solidFill>
          <a:ln>
            <a:solidFill>
              <a:srgbClr val="FFA3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V="1">
            <a:off x="1581150" y="5883275"/>
            <a:ext cx="3448050" cy="12700"/>
          </a:xfrm>
          <a:prstGeom prst="line">
            <a:avLst/>
          </a:prstGeom>
          <a:ln w="38100">
            <a:solidFill>
              <a:srgbClr val="FF505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04875" y="4424660"/>
            <a:ext cx="3248025" cy="13990"/>
          </a:xfrm>
          <a:prstGeom prst="line">
            <a:avLst/>
          </a:prstGeom>
          <a:ln w="38100">
            <a:solidFill>
              <a:srgbClr val="FF505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0412" y="363795"/>
            <a:ext cx="7886700" cy="795801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itchFamily="18" charset="0"/>
              </a:rPr>
              <a:t>Группы учебных действий</a:t>
            </a:r>
            <a:endParaRPr lang="ru-RU" sz="3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ambria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296" r="8532"/>
          <a:stretch>
            <a:fillRect/>
          </a:stretch>
        </p:blipFill>
        <p:spPr bwMode="auto">
          <a:xfrm>
            <a:off x="7315200" y="1914525"/>
            <a:ext cx="1828800" cy="1982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" name="Скругленный прямоугольник 64"/>
          <p:cNvSpPr/>
          <p:nvPr/>
        </p:nvSpPr>
        <p:spPr>
          <a:xfrm>
            <a:off x="3000375" y="1123950"/>
            <a:ext cx="5095875" cy="140017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Cambria" pitchFamily="18" charset="0"/>
              </a:rPr>
              <a:t>III </a:t>
            </a:r>
            <a:r>
              <a:rPr lang="ru-RU" sz="2000" b="1" dirty="0" smtClean="0">
                <a:solidFill>
                  <a:schemeClr val="tx1"/>
                </a:solidFill>
                <a:latin typeface="Cambria" pitchFamily="18" charset="0"/>
              </a:rPr>
              <a:t>ГРУППА. </a:t>
            </a:r>
            <a:r>
              <a:rPr lang="ru-RU" sz="2000" dirty="0" smtClean="0">
                <a:solidFill>
                  <a:schemeClr val="tx1"/>
                </a:solidFill>
                <a:latin typeface="Cambria" pitchFamily="18" charset="0"/>
              </a:rPr>
              <a:t>ОЦЕНКА ДОСТОВЕРНОСТИ СУЖДЕНИЙ</a:t>
            </a:r>
          </a:p>
        </p:txBody>
      </p:sp>
      <p:sp>
        <p:nvSpPr>
          <p:cNvPr id="18" name="Выгнутая вниз стрелка 17"/>
          <p:cNvSpPr/>
          <p:nvPr/>
        </p:nvSpPr>
        <p:spPr>
          <a:xfrm rot="1231067">
            <a:off x="-706439" y="3188999"/>
            <a:ext cx="8190482" cy="3453916"/>
          </a:xfrm>
          <a:prstGeom prst="curvedUpArrow">
            <a:avLst>
              <a:gd name="adj1" fmla="val 25000"/>
              <a:gd name="adj2" fmla="val 50000"/>
              <a:gd name="adj3" fmla="val 22874"/>
            </a:avLst>
          </a:prstGeom>
          <a:solidFill>
            <a:srgbClr val="FF5050"/>
          </a:solidFill>
          <a:ln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95349" y="2553385"/>
            <a:ext cx="64008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высказывать оценочные суждения и </a:t>
            </a:r>
          </a:p>
          <a:p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свою точку зрения</a:t>
            </a:r>
            <a:endParaRPr lang="ru-RU" sz="20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952499" y="3310235"/>
            <a:ext cx="666750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 основе имеющихся знаний и жизненного опыта подвергать сомнению достоверность информации, представленной в разных видах</a:t>
            </a:r>
            <a:endParaRPr lang="ru-RU" sz="20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1714500" y="4538960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обнаруживать недостоверность получаемых сведений, пробелы в информации и находить пути восполнения этих пробелов.</a:t>
            </a:r>
            <a:endParaRPr lang="ru-RU" sz="2000" dirty="0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752475" y="3276600"/>
            <a:ext cx="2581275" cy="0"/>
          </a:xfrm>
          <a:prstGeom prst="line">
            <a:avLst/>
          </a:prstGeom>
          <a:ln w="38100">
            <a:solidFill>
              <a:srgbClr val="FF505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724252341"/>
      </p:ext>
    </p:extLst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296" r="8532"/>
          <a:stretch>
            <a:fillRect/>
          </a:stretch>
        </p:blipFill>
        <p:spPr bwMode="auto">
          <a:xfrm>
            <a:off x="6862433" y="771525"/>
            <a:ext cx="1071891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Скругленный прямоугольник 14"/>
          <p:cNvSpPr/>
          <p:nvPr/>
        </p:nvSpPr>
        <p:spPr>
          <a:xfrm>
            <a:off x="1628775" y="333375"/>
            <a:ext cx="5686425" cy="820667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Cambria" pitchFamily="18" charset="0"/>
              </a:rPr>
              <a:t>Задачи на оценку достоверности информации</a:t>
            </a:r>
            <a:endParaRPr lang="ru-RU" dirty="0" smtClean="0">
              <a:solidFill>
                <a:schemeClr val="tx1"/>
              </a:solidFill>
              <a:latin typeface="Cambria" pitchFamily="18" charset="0"/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 cstate="print"/>
          <a:srcRect l="28309" t="33177" r="30501" b="19629"/>
          <a:stretch>
            <a:fillRect/>
          </a:stretch>
        </p:blipFill>
        <p:spPr bwMode="auto">
          <a:xfrm>
            <a:off x="4400550" y="2143125"/>
            <a:ext cx="4743450" cy="322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4" cstate="print"/>
          <a:srcRect l="27670" t="20507" r="30397" b="19494"/>
          <a:stretch>
            <a:fillRect/>
          </a:stretch>
        </p:blipFill>
        <p:spPr bwMode="auto">
          <a:xfrm>
            <a:off x="200025" y="2171700"/>
            <a:ext cx="4171950" cy="352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2425234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522</TotalTime>
  <Words>320</Words>
  <Application>Microsoft Office PowerPoint</Application>
  <PresentationFormat>Экран (4:3)</PresentationFormat>
  <Paragraphs>55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Формирование умения работать с информацией у обучающихся начальной школы</vt:lpstr>
      <vt:lpstr>Информационная компетентность</vt:lpstr>
      <vt:lpstr>Группы учебных действий</vt:lpstr>
      <vt:lpstr>Слайд 4</vt:lpstr>
      <vt:lpstr>Слайд 5</vt:lpstr>
      <vt:lpstr>Группы учебных действий</vt:lpstr>
      <vt:lpstr>Слайд 7</vt:lpstr>
      <vt:lpstr>Группы учебных действий</vt:lpstr>
      <vt:lpstr>Слайд 9</vt:lpstr>
      <vt:lpstr>Проектная деятельность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Елена</cp:lastModifiedBy>
  <cp:revision>63</cp:revision>
  <dcterms:created xsi:type="dcterms:W3CDTF">2014-11-21T11:00:06Z</dcterms:created>
  <dcterms:modified xsi:type="dcterms:W3CDTF">2017-01-03T09:43:52Z</dcterms:modified>
</cp:coreProperties>
</file>